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137"/>
  </p:notesMasterIdLst>
  <p:sldIdLst>
    <p:sldId id="256" r:id="rId2"/>
    <p:sldId id="407" r:id="rId3"/>
    <p:sldId id="260" r:id="rId4"/>
    <p:sldId id="369" r:id="rId5"/>
    <p:sldId id="296" r:id="rId6"/>
    <p:sldId id="298" r:id="rId7"/>
    <p:sldId id="299" r:id="rId8"/>
    <p:sldId id="300" r:id="rId9"/>
    <p:sldId id="306" r:id="rId10"/>
    <p:sldId id="301" r:id="rId11"/>
    <p:sldId id="297" r:id="rId12"/>
    <p:sldId id="302" r:id="rId13"/>
    <p:sldId id="361" r:id="rId14"/>
    <p:sldId id="303" r:id="rId15"/>
    <p:sldId id="307" r:id="rId16"/>
    <p:sldId id="308" r:id="rId17"/>
    <p:sldId id="309" r:id="rId18"/>
    <p:sldId id="362" r:id="rId19"/>
    <p:sldId id="363" r:id="rId20"/>
    <p:sldId id="367" r:id="rId21"/>
    <p:sldId id="366" r:id="rId22"/>
    <p:sldId id="408" r:id="rId23"/>
    <p:sldId id="409" r:id="rId24"/>
    <p:sldId id="410" r:id="rId25"/>
    <p:sldId id="411" r:id="rId26"/>
    <p:sldId id="412" r:id="rId27"/>
    <p:sldId id="413" r:id="rId28"/>
    <p:sldId id="414" r:id="rId29"/>
    <p:sldId id="415" r:id="rId30"/>
    <p:sldId id="416" r:id="rId31"/>
    <p:sldId id="417" r:id="rId32"/>
    <p:sldId id="418" r:id="rId33"/>
    <p:sldId id="419" r:id="rId34"/>
    <p:sldId id="420" r:id="rId35"/>
    <p:sldId id="421" r:id="rId36"/>
    <p:sldId id="422" r:id="rId37"/>
    <p:sldId id="423" r:id="rId38"/>
    <p:sldId id="424" r:id="rId39"/>
    <p:sldId id="425" r:id="rId40"/>
    <p:sldId id="426" r:id="rId41"/>
    <p:sldId id="427" r:id="rId42"/>
    <p:sldId id="428" r:id="rId43"/>
    <p:sldId id="429" r:id="rId44"/>
    <p:sldId id="430" r:id="rId45"/>
    <p:sldId id="431" r:id="rId46"/>
    <p:sldId id="310" r:id="rId47"/>
    <p:sldId id="311" r:id="rId48"/>
    <p:sldId id="370" r:id="rId49"/>
    <p:sldId id="312" r:id="rId50"/>
    <p:sldId id="318" r:id="rId51"/>
    <p:sldId id="319" r:id="rId52"/>
    <p:sldId id="320" r:id="rId53"/>
    <p:sldId id="321" r:id="rId54"/>
    <p:sldId id="313" r:id="rId55"/>
    <p:sldId id="314" r:id="rId56"/>
    <p:sldId id="315" r:id="rId57"/>
    <p:sldId id="316" r:id="rId58"/>
    <p:sldId id="317" r:id="rId59"/>
    <p:sldId id="323" r:id="rId60"/>
    <p:sldId id="324" r:id="rId61"/>
    <p:sldId id="325" r:id="rId62"/>
    <p:sldId id="371" r:id="rId63"/>
    <p:sldId id="378" r:id="rId64"/>
    <p:sldId id="380" r:id="rId65"/>
    <p:sldId id="328" r:id="rId66"/>
    <p:sldId id="330" r:id="rId67"/>
    <p:sldId id="329" r:id="rId68"/>
    <p:sldId id="331" r:id="rId69"/>
    <p:sldId id="332" r:id="rId70"/>
    <p:sldId id="335" r:id="rId71"/>
    <p:sldId id="381" r:id="rId72"/>
    <p:sldId id="382" r:id="rId73"/>
    <p:sldId id="383" r:id="rId74"/>
    <p:sldId id="384" r:id="rId75"/>
    <p:sldId id="385" r:id="rId76"/>
    <p:sldId id="386" r:id="rId77"/>
    <p:sldId id="387" r:id="rId78"/>
    <p:sldId id="388" r:id="rId79"/>
    <p:sldId id="389" r:id="rId80"/>
    <p:sldId id="390" r:id="rId81"/>
    <p:sldId id="391" r:id="rId82"/>
    <p:sldId id="392" r:id="rId83"/>
    <p:sldId id="393" r:id="rId84"/>
    <p:sldId id="394" r:id="rId85"/>
    <p:sldId id="395" r:id="rId86"/>
    <p:sldId id="396" r:id="rId87"/>
    <p:sldId id="432" r:id="rId88"/>
    <p:sldId id="433" r:id="rId89"/>
    <p:sldId id="434" r:id="rId90"/>
    <p:sldId id="435" r:id="rId91"/>
    <p:sldId id="436" r:id="rId92"/>
    <p:sldId id="437" r:id="rId93"/>
    <p:sldId id="438" r:id="rId94"/>
    <p:sldId id="439" r:id="rId95"/>
    <p:sldId id="440" r:id="rId96"/>
    <p:sldId id="441" r:id="rId97"/>
    <p:sldId id="397" r:id="rId98"/>
    <p:sldId id="399" r:id="rId99"/>
    <p:sldId id="402" r:id="rId100"/>
    <p:sldId id="340" r:id="rId101"/>
    <p:sldId id="400" r:id="rId102"/>
    <p:sldId id="401" r:id="rId103"/>
    <p:sldId id="403" r:id="rId104"/>
    <p:sldId id="341" r:id="rId105"/>
    <p:sldId id="404" r:id="rId106"/>
    <p:sldId id="342" r:id="rId107"/>
    <p:sldId id="343" r:id="rId108"/>
    <p:sldId id="344" r:id="rId109"/>
    <p:sldId id="345" r:id="rId110"/>
    <p:sldId id="346" r:id="rId111"/>
    <p:sldId id="347" r:id="rId112"/>
    <p:sldId id="405" r:id="rId113"/>
    <p:sldId id="406" r:id="rId114"/>
    <p:sldId id="348" r:id="rId115"/>
    <p:sldId id="349" r:id="rId116"/>
    <p:sldId id="350" r:id="rId117"/>
    <p:sldId id="351" r:id="rId118"/>
    <p:sldId id="352" r:id="rId119"/>
    <p:sldId id="353" r:id="rId120"/>
    <p:sldId id="443" r:id="rId121"/>
    <p:sldId id="442" r:id="rId122"/>
    <p:sldId id="355" r:id="rId123"/>
    <p:sldId id="356" r:id="rId124"/>
    <p:sldId id="358" r:id="rId125"/>
    <p:sldId id="357" r:id="rId126"/>
    <p:sldId id="359" r:id="rId127"/>
    <p:sldId id="360" r:id="rId128"/>
    <p:sldId id="444" r:id="rId129"/>
    <p:sldId id="445" r:id="rId130"/>
    <p:sldId id="446" r:id="rId131"/>
    <p:sldId id="447" r:id="rId132"/>
    <p:sldId id="448" r:id="rId133"/>
    <p:sldId id="449" r:id="rId134"/>
    <p:sldId id="450" r:id="rId135"/>
    <p:sldId id="451" r:id="rId1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4F22B8-B0F6-452D-A76B-A3ED32261386}">
  <a:tblStyle styleId="{B84F22B8-B0F6-452D-A76B-A3ED322613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40" y="-6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3" name="Google Shape;2203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386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015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02347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4415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66656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99972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010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929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399960" y="826618"/>
            <a:ext cx="4287930" cy="3642388"/>
            <a:chOff x="4611450" y="3151300"/>
            <a:chExt cx="667725" cy="567200"/>
          </a:xfrm>
        </p:grpSpPr>
        <p:sp>
          <p:nvSpPr>
            <p:cNvPr id="10" name="Google Shape;10;p2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3080750" y="1003821"/>
            <a:ext cx="5781900" cy="26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3080750" y="3610150"/>
            <a:ext cx="1591200" cy="47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5" name="Google Shape;25;p2"/>
          <p:cNvGrpSpPr/>
          <p:nvPr/>
        </p:nvGrpSpPr>
        <p:grpSpPr>
          <a:xfrm flipH="1">
            <a:off x="7641120" y="4577926"/>
            <a:ext cx="1051274" cy="787312"/>
            <a:chOff x="3585475" y="1537675"/>
            <a:chExt cx="649175" cy="486175"/>
          </a:xfrm>
        </p:grpSpPr>
        <p:sp>
          <p:nvSpPr>
            <p:cNvPr id="26" name="Google Shape;26;p2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7937525" y="1510200"/>
            <a:ext cx="786451" cy="787280"/>
          </a:xfrm>
          <a:custGeom>
            <a:avLst/>
            <a:gdLst/>
            <a:ahLst/>
            <a:cxnLst/>
            <a:rect l="l" t="t" r="r" b="b"/>
            <a:pathLst>
              <a:path w="36979" h="37018" extrusionOk="0">
                <a:moveTo>
                  <a:pt x="18509" y="1"/>
                </a:moveTo>
                <a:lnTo>
                  <a:pt x="17533" y="40"/>
                </a:lnTo>
                <a:lnTo>
                  <a:pt x="16595" y="118"/>
                </a:lnTo>
                <a:lnTo>
                  <a:pt x="15697" y="235"/>
                </a:lnTo>
                <a:lnTo>
                  <a:pt x="14760" y="391"/>
                </a:lnTo>
                <a:lnTo>
                  <a:pt x="13862" y="586"/>
                </a:lnTo>
                <a:lnTo>
                  <a:pt x="13003" y="860"/>
                </a:lnTo>
                <a:lnTo>
                  <a:pt x="12144" y="1133"/>
                </a:lnTo>
                <a:lnTo>
                  <a:pt x="11285" y="1484"/>
                </a:lnTo>
                <a:lnTo>
                  <a:pt x="10465" y="1836"/>
                </a:lnTo>
                <a:lnTo>
                  <a:pt x="9684" y="2265"/>
                </a:lnTo>
                <a:lnTo>
                  <a:pt x="8903" y="2695"/>
                </a:lnTo>
                <a:lnTo>
                  <a:pt x="8161" y="3163"/>
                </a:lnTo>
                <a:lnTo>
                  <a:pt x="7419" y="3671"/>
                </a:lnTo>
                <a:lnTo>
                  <a:pt x="6755" y="4257"/>
                </a:lnTo>
                <a:lnTo>
                  <a:pt x="6053" y="4803"/>
                </a:lnTo>
                <a:lnTo>
                  <a:pt x="5428" y="5428"/>
                </a:lnTo>
                <a:lnTo>
                  <a:pt x="4803" y="6092"/>
                </a:lnTo>
                <a:lnTo>
                  <a:pt x="4217" y="6756"/>
                </a:lnTo>
                <a:lnTo>
                  <a:pt x="3671" y="7459"/>
                </a:lnTo>
                <a:lnTo>
                  <a:pt x="3163" y="8162"/>
                </a:lnTo>
                <a:lnTo>
                  <a:pt x="2695" y="8903"/>
                </a:lnTo>
                <a:lnTo>
                  <a:pt x="2226" y="9684"/>
                </a:lnTo>
                <a:lnTo>
                  <a:pt x="1836" y="10504"/>
                </a:lnTo>
                <a:lnTo>
                  <a:pt x="1445" y="11324"/>
                </a:lnTo>
                <a:lnTo>
                  <a:pt x="1133" y="12144"/>
                </a:lnTo>
                <a:lnTo>
                  <a:pt x="820" y="13003"/>
                </a:lnTo>
                <a:lnTo>
                  <a:pt x="586" y="13901"/>
                </a:lnTo>
                <a:lnTo>
                  <a:pt x="391" y="14800"/>
                </a:lnTo>
                <a:lnTo>
                  <a:pt x="235" y="15698"/>
                </a:lnTo>
                <a:lnTo>
                  <a:pt x="117" y="16635"/>
                </a:lnTo>
                <a:lnTo>
                  <a:pt x="39" y="17572"/>
                </a:lnTo>
                <a:lnTo>
                  <a:pt x="0" y="18509"/>
                </a:lnTo>
                <a:lnTo>
                  <a:pt x="39" y="19446"/>
                </a:lnTo>
                <a:lnTo>
                  <a:pt x="117" y="20383"/>
                </a:lnTo>
                <a:lnTo>
                  <a:pt x="235" y="21320"/>
                </a:lnTo>
                <a:lnTo>
                  <a:pt x="391" y="22219"/>
                </a:lnTo>
                <a:lnTo>
                  <a:pt x="586" y="23117"/>
                </a:lnTo>
                <a:lnTo>
                  <a:pt x="820" y="24015"/>
                </a:lnTo>
                <a:lnTo>
                  <a:pt x="1133" y="24874"/>
                </a:lnTo>
                <a:lnTo>
                  <a:pt x="1445" y="25694"/>
                </a:lnTo>
                <a:lnTo>
                  <a:pt x="1836" y="26514"/>
                </a:lnTo>
                <a:lnTo>
                  <a:pt x="2226" y="27334"/>
                </a:lnTo>
                <a:lnTo>
                  <a:pt x="2695" y="28115"/>
                </a:lnTo>
                <a:lnTo>
                  <a:pt x="3163" y="28857"/>
                </a:lnTo>
                <a:lnTo>
                  <a:pt x="3671" y="29559"/>
                </a:lnTo>
                <a:lnTo>
                  <a:pt x="4217" y="30262"/>
                </a:lnTo>
                <a:lnTo>
                  <a:pt x="4803" y="30926"/>
                </a:lnTo>
                <a:lnTo>
                  <a:pt x="5428" y="31590"/>
                </a:lnTo>
                <a:lnTo>
                  <a:pt x="6053" y="32215"/>
                </a:lnTo>
                <a:lnTo>
                  <a:pt x="6755" y="32761"/>
                </a:lnTo>
                <a:lnTo>
                  <a:pt x="7419" y="33347"/>
                </a:lnTo>
                <a:lnTo>
                  <a:pt x="8161" y="33855"/>
                </a:lnTo>
                <a:lnTo>
                  <a:pt x="8903" y="34323"/>
                </a:lnTo>
                <a:lnTo>
                  <a:pt x="9684" y="34753"/>
                </a:lnTo>
                <a:lnTo>
                  <a:pt x="10465" y="35182"/>
                </a:lnTo>
                <a:lnTo>
                  <a:pt x="11285" y="35534"/>
                </a:lnTo>
                <a:lnTo>
                  <a:pt x="12144" y="35885"/>
                </a:lnTo>
                <a:lnTo>
                  <a:pt x="13003" y="36158"/>
                </a:lnTo>
                <a:lnTo>
                  <a:pt x="13862" y="36432"/>
                </a:lnTo>
                <a:lnTo>
                  <a:pt x="14760" y="36627"/>
                </a:lnTo>
                <a:lnTo>
                  <a:pt x="15697" y="36783"/>
                </a:lnTo>
                <a:lnTo>
                  <a:pt x="16595" y="36900"/>
                </a:lnTo>
                <a:lnTo>
                  <a:pt x="17533" y="36978"/>
                </a:lnTo>
                <a:lnTo>
                  <a:pt x="18509" y="37018"/>
                </a:lnTo>
                <a:lnTo>
                  <a:pt x="19446" y="36978"/>
                </a:lnTo>
                <a:lnTo>
                  <a:pt x="20383" y="36900"/>
                </a:lnTo>
                <a:lnTo>
                  <a:pt x="21320" y="36783"/>
                </a:lnTo>
                <a:lnTo>
                  <a:pt x="22218" y="36627"/>
                </a:lnTo>
                <a:lnTo>
                  <a:pt x="23116" y="36432"/>
                </a:lnTo>
                <a:lnTo>
                  <a:pt x="24015" y="36158"/>
                </a:lnTo>
                <a:lnTo>
                  <a:pt x="24874" y="35885"/>
                </a:lnTo>
                <a:lnTo>
                  <a:pt x="25694" y="35534"/>
                </a:lnTo>
                <a:lnTo>
                  <a:pt x="26514" y="35182"/>
                </a:lnTo>
                <a:lnTo>
                  <a:pt x="27334" y="34753"/>
                </a:lnTo>
                <a:lnTo>
                  <a:pt x="28075" y="34323"/>
                </a:lnTo>
                <a:lnTo>
                  <a:pt x="28856" y="33855"/>
                </a:lnTo>
                <a:lnTo>
                  <a:pt x="29559" y="33347"/>
                </a:lnTo>
                <a:lnTo>
                  <a:pt x="30262" y="32761"/>
                </a:lnTo>
                <a:lnTo>
                  <a:pt x="30926" y="32215"/>
                </a:lnTo>
                <a:lnTo>
                  <a:pt x="31590" y="31590"/>
                </a:lnTo>
                <a:lnTo>
                  <a:pt x="32175" y="30926"/>
                </a:lnTo>
                <a:lnTo>
                  <a:pt x="32761" y="30262"/>
                </a:lnTo>
                <a:lnTo>
                  <a:pt x="33308" y="29559"/>
                </a:lnTo>
                <a:lnTo>
                  <a:pt x="33855" y="28857"/>
                </a:lnTo>
                <a:lnTo>
                  <a:pt x="34323" y="28115"/>
                </a:lnTo>
                <a:lnTo>
                  <a:pt x="34753" y="27334"/>
                </a:lnTo>
                <a:lnTo>
                  <a:pt x="35182" y="26514"/>
                </a:lnTo>
                <a:lnTo>
                  <a:pt x="35534" y="25694"/>
                </a:lnTo>
                <a:lnTo>
                  <a:pt x="35885" y="24874"/>
                </a:lnTo>
                <a:lnTo>
                  <a:pt x="36158" y="24015"/>
                </a:lnTo>
                <a:lnTo>
                  <a:pt x="36432" y="23117"/>
                </a:lnTo>
                <a:lnTo>
                  <a:pt x="36627" y="22219"/>
                </a:lnTo>
                <a:lnTo>
                  <a:pt x="36783" y="21320"/>
                </a:lnTo>
                <a:lnTo>
                  <a:pt x="36900" y="20383"/>
                </a:lnTo>
                <a:lnTo>
                  <a:pt x="36978" y="19446"/>
                </a:lnTo>
                <a:lnTo>
                  <a:pt x="36978" y="18509"/>
                </a:lnTo>
                <a:lnTo>
                  <a:pt x="36978" y="17572"/>
                </a:lnTo>
                <a:lnTo>
                  <a:pt x="36900" y="16635"/>
                </a:lnTo>
                <a:lnTo>
                  <a:pt x="36783" y="15698"/>
                </a:lnTo>
                <a:lnTo>
                  <a:pt x="36627" y="14800"/>
                </a:lnTo>
                <a:lnTo>
                  <a:pt x="36432" y="13901"/>
                </a:lnTo>
                <a:lnTo>
                  <a:pt x="36158" y="13003"/>
                </a:lnTo>
                <a:lnTo>
                  <a:pt x="35885" y="12144"/>
                </a:lnTo>
                <a:lnTo>
                  <a:pt x="35534" y="11324"/>
                </a:lnTo>
                <a:lnTo>
                  <a:pt x="35182" y="10504"/>
                </a:lnTo>
                <a:lnTo>
                  <a:pt x="34753" y="9684"/>
                </a:lnTo>
                <a:lnTo>
                  <a:pt x="34323" y="8903"/>
                </a:lnTo>
                <a:lnTo>
                  <a:pt x="33855" y="8162"/>
                </a:lnTo>
                <a:lnTo>
                  <a:pt x="33308" y="7459"/>
                </a:lnTo>
                <a:lnTo>
                  <a:pt x="32761" y="6756"/>
                </a:lnTo>
                <a:lnTo>
                  <a:pt x="32175" y="6092"/>
                </a:lnTo>
                <a:lnTo>
                  <a:pt x="31590" y="5428"/>
                </a:lnTo>
                <a:lnTo>
                  <a:pt x="30926" y="4803"/>
                </a:lnTo>
                <a:lnTo>
                  <a:pt x="30262" y="4257"/>
                </a:lnTo>
                <a:lnTo>
                  <a:pt x="29559" y="3671"/>
                </a:lnTo>
                <a:lnTo>
                  <a:pt x="28856" y="3163"/>
                </a:lnTo>
                <a:lnTo>
                  <a:pt x="28075" y="2695"/>
                </a:lnTo>
                <a:lnTo>
                  <a:pt x="27334" y="2265"/>
                </a:lnTo>
                <a:lnTo>
                  <a:pt x="26514" y="1836"/>
                </a:lnTo>
                <a:lnTo>
                  <a:pt x="25694" y="1484"/>
                </a:lnTo>
                <a:lnTo>
                  <a:pt x="24874" y="1133"/>
                </a:lnTo>
                <a:lnTo>
                  <a:pt x="24015" y="860"/>
                </a:lnTo>
                <a:lnTo>
                  <a:pt x="23116" y="586"/>
                </a:lnTo>
                <a:lnTo>
                  <a:pt x="22218" y="391"/>
                </a:lnTo>
                <a:lnTo>
                  <a:pt x="21320" y="235"/>
                </a:lnTo>
                <a:lnTo>
                  <a:pt x="20383" y="118"/>
                </a:lnTo>
                <a:lnTo>
                  <a:pt x="19446" y="40"/>
                </a:lnTo>
                <a:lnTo>
                  <a:pt x="18509" y="1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 flipH="1">
            <a:off x="8256002" y="1510202"/>
            <a:ext cx="1785851" cy="1785884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720000" y="2394113"/>
            <a:ext cx="3739200" cy="9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819350" y="1084213"/>
            <a:ext cx="1056900" cy="106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720000" y="3345888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73" name="Google Shape;173;p6"/>
          <p:cNvGrpSpPr/>
          <p:nvPr/>
        </p:nvGrpSpPr>
        <p:grpSpPr>
          <a:xfrm>
            <a:off x="7230635" y="826618"/>
            <a:ext cx="4287930" cy="3642388"/>
            <a:chOff x="4611450" y="3151300"/>
            <a:chExt cx="667725" cy="567200"/>
          </a:xfrm>
        </p:grpSpPr>
        <p:sp>
          <p:nvSpPr>
            <p:cNvPr id="174" name="Google Shape;174;p6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6"/>
          <p:cNvGrpSpPr/>
          <p:nvPr/>
        </p:nvGrpSpPr>
        <p:grpSpPr>
          <a:xfrm>
            <a:off x="-2374565" y="826618"/>
            <a:ext cx="4287930" cy="3642388"/>
            <a:chOff x="4611450" y="3151300"/>
            <a:chExt cx="667725" cy="567200"/>
          </a:xfrm>
        </p:grpSpPr>
        <p:sp>
          <p:nvSpPr>
            <p:cNvPr id="188" name="Google Shape;188;p6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6"/>
          <p:cNvSpPr/>
          <p:nvPr/>
        </p:nvSpPr>
        <p:spPr>
          <a:xfrm flipH="1">
            <a:off x="-1633725" y="4247150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"/>
          <p:cNvSpPr/>
          <p:nvPr/>
        </p:nvSpPr>
        <p:spPr>
          <a:xfrm flipH="1">
            <a:off x="8367144" y="-789298"/>
            <a:ext cx="1785851" cy="1785884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"/>
          <p:cNvSpPr/>
          <p:nvPr/>
        </p:nvSpPr>
        <p:spPr>
          <a:xfrm flipH="1">
            <a:off x="8070742" y="230450"/>
            <a:ext cx="786451" cy="787280"/>
          </a:xfrm>
          <a:custGeom>
            <a:avLst/>
            <a:gdLst/>
            <a:ahLst/>
            <a:cxnLst/>
            <a:rect l="l" t="t" r="r" b="b"/>
            <a:pathLst>
              <a:path w="36979" h="37018" extrusionOk="0">
                <a:moveTo>
                  <a:pt x="18509" y="1"/>
                </a:moveTo>
                <a:lnTo>
                  <a:pt x="17533" y="40"/>
                </a:lnTo>
                <a:lnTo>
                  <a:pt x="16595" y="118"/>
                </a:lnTo>
                <a:lnTo>
                  <a:pt x="15697" y="235"/>
                </a:lnTo>
                <a:lnTo>
                  <a:pt x="14760" y="391"/>
                </a:lnTo>
                <a:lnTo>
                  <a:pt x="13862" y="586"/>
                </a:lnTo>
                <a:lnTo>
                  <a:pt x="13003" y="860"/>
                </a:lnTo>
                <a:lnTo>
                  <a:pt x="12144" y="1133"/>
                </a:lnTo>
                <a:lnTo>
                  <a:pt x="11285" y="1484"/>
                </a:lnTo>
                <a:lnTo>
                  <a:pt x="10465" y="1836"/>
                </a:lnTo>
                <a:lnTo>
                  <a:pt x="9684" y="2265"/>
                </a:lnTo>
                <a:lnTo>
                  <a:pt x="8903" y="2695"/>
                </a:lnTo>
                <a:lnTo>
                  <a:pt x="8161" y="3163"/>
                </a:lnTo>
                <a:lnTo>
                  <a:pt x="7419" y="3671"/>
                </a:lnTo>
                <a:lnTo>
                  <a:pt x="6755" y="4257"/>
                </a:lnTo>
                <a:lnTo>
                  <a:pt x="6053" y="4803"/>
                </a:lnTo>
                <a:lnTo>
                  <a:pt x="5428" y="5428"/>
                </a:lnTo>
                <a:lnTo>
                  <a:pt x="4803" y="6092"/>
                </a:lnTo>
                <a:lnTo>
                  <a:pt x="4217" y="6756"/>
                </a:lnTo>
                <a:lnTo>
                  <a:pt x="3671" y="7459"/>
                </a:lnTo>
                <a:lnTo>
                  <a:pt x="3163" y="8162"/>
                </a:lnTo>
                <a:lnTo>
                  <a:pt x="2695" y="8903"/>
                </a:lnTo>
                <a:lnTo>
                  <a:pt x="2226" y="9684"/>
                </a:lnTo>
                <a:lnTo>
                  <a:pt x="1836" y="10504"/>
                </a:lnTo>
                <a:lnTo>
                  <a:pt x="1445" y="11324"/>
                </a:lnTo>
                <a:lnTo>
                  <a:pt x="1133" y="12144"/>
                </a:lnTo>
                <a:lnTo>
                  <a:pt x="820" y="13003"/>
                </a:lnTo>
                <a:lnTo>
                  <a:pt x="586" y="13901"/>
                </a:lnTo>
                <a:lnTo>
                  <a:pt x="391" y="14800"/>
                </a:lnTo>
                <a:lnTo>
                  <a:pt x="235" y="15698"/>
                </a:lnTo>
                <a:lnTo>
                  <a:pt x="117" y="16635"/>
                </a:lnTo>
                <a:lnTo>
                  <a:pt x="39" y="17572"/>
                </a:lnTo>
                <a:lnTo>
                  <a:pt x="0" y="18509"/>
                </a:lnTo>
                <a:lnTo>
                  <a:pt x="39" y="19446"/>
                </a:lnTo>
                <a:lnTo>
                  <a:pt x="117" y="20383"/>
                </a:lnTo>
                <a:lnTo>
                  <a:pt x="235" y="21320"/>
                </a:lnTo>
                <a:lnTo>
                  <a:pt x="391" y="22219"/>
                </a:lnTo>
                <a:lnTo>
                  <a:pt x="586" y="23117"/>
                </a:lnTo>
                <a:lnTo>
                  <a:pt x="820" y="24015"/>
                </a:lnTo>
                <a:lnTo>
                  <a:pt x="1133" y="24874"/>
                </a:lnTo>
                <a:lnTo>
                  <a:pt x="1445" y="25694"/>
                </a:lnTo>
                <a:lnTo>
                  <a:pt x="1836" y="26514"/>
                </a:lnTo>
                <a:lnTo>
                  <a:pt x="2226" y="27334"/>
                </a:lnTo>
                <a:lnTo>
                  <a:pt x="2695" y="28115"/>
                </a:lnTo>
                <a:lnTo>
                  <a:pt x="3163" y="28857"/>
                </a:lnTo>
                <a:lnTo>
                  <a:pt x="3671" y="29559"/>
                </a:lnTo>
                <a:lnTo>
                  <a:pt x="4217" y="30262"/>
                </a:lnTo>
                <a:lnTo>
                  <a:pt x="4803" y="30926"/>
                </a:lnTo>
                <a:lnTo>
                  <a:pt x="5428" y="31590"/>
                </a:lnTo>
                <a:lnTo>
                  <a:pt x="6053" y="32215"/>
                </a:lnTo>
                <a:lnTo>
                  <a:pt x="6755" y="32761"/>
                </a:lnTo>
                <a:lnTo>
                  <a:pt x="7419" y="33347"/>
                </a:lnTo>
                <a:lnTo>
                  <a:pt x="8161" y="33855"/>
                </a:lnTo>
                <a:lnTo>
                  <a:pt x="8903" y="34323"/>
                </a:lnTo>
                <a:lnTo>
                  <a:pt x="9684" y="34753"/>
                </a:lnTo>
                <a:lnTo>
                  <a:pt x="10465" y="35182"/>
                </a:lnTo>
                <a:lnTo>
                  <a:pt x="11285" y="35534"/>
                </a:lnTo>
                <a:lnTo>
                  <a:pt x="12144" y="35885"/>
                </a:lnTo>
                <a:lnTo>
                  <a:pt x="13003" y="36158"/>
                </a:lnTo>
                <a:lnTo>
                  <a:pt x="13862" y="36432"/>
                </a:lnTo>
                <a:lnTo>
                  <a:pt x="14760" y="36627"/>
                </a:lnTo>
                <a:lnTo>
                  <a:pt x="15697" y="36783"/>
                </a:lnTo>
                <a:lnTo>
                  <a:pt x="16595" y="36900"/>
                </a:lnTo>
                <a:lnTo>
                  <a:pt x="17533" y="36978"/>
                </a:lnTo>
                <a:lnTo>
                  <a:pt x="18509" y="37018"/>
                </a:lnTo>
                <a:lnTo>
                  <a:pt x="19446" y="36978"/>
                </a:lnTo>
                <a:lnTo>
                  <a:pt x="20383" y="36900"/>
                </a:lnTo>
                <a:lnTo>
                  <a:pt x="21320" y="36783"/>
                </a:lnTo>
                <a:lnTo>
                  <a:pt x="22218" y="36627"/>
                </a:lnTo>
                <a:lnTo>
                  <a:pt x="23116" y="36432"/>
                </a:lnTo>
                <a:lnTo>
                  <a:pt x="24015" y="36158"/>
                </a:lnTo>
                <a:lnTo>
                  <a:pt x="24874" y="35885"/>
                </a:lnTo>
                <a:lnTo>
                  <a:pt x="25694" y="35534"/>
                </a:lnTo>
                <a:lnTo>
                  <a:pt x="26514" y="35182"/>
                </a:lnTo>
                <a:lnTo>
                  <a:pt x="27334" y="34753"/>
                </a:lnTo>
                <a:lnTo>
                  <a:pt x="28075" y="34323"/>
                </a:lnTo>
                <a:lnTo>
                  <a:pt x="28856" y="33855"/>
                </a:lnTo>
                <a:lnTo>
                  <a:pt x="29559" y="33347"/>
                </a:lnTo>
                <a:lnTo>
                  <a:pt x="30262" y="32761"/>
                </a:lnTo>
                <a:lnTo>
                  <a:pt x="30926" y="32215"/>
                </a:lnTo>
                <a:lnTo>
                  <a:pt x="31590" y="31590"/>
                </a:lnTo>
                <a:lnTo>
                  <a:pt x="32175" y="30926"/>
                </a:lnTo>
                <a:lnTo>
                  <a:pt x="32761" y="30262"/>
                </a:lnTo>
                <a:lnTo>
                  <a:pt x="33308" y="29559"/>
                </a:lnTo>
                <a:lnTo>
                  <a:pt x="33855" y="28857"/>
                </a:lnTo>
                <a:lnTo>
                  <a:pt x="34323" y="28115"/>
                </a:lnTo>
                <a:lnTo>
                  <a:pt x="34753" y="27334"/>
                </a:lnTo>
                <a:lnTo>
                  <a:pt x="35182" y="26514"/>
                </a:lnTo>
                <a:lnTo>
                  <a:pt x="35534" y="25694"/>
                </a:lnTo>
                <a:lnTo>
                  <a:pt x="35885" y="24874"/>
                </a:lnTo>
                <a:lnTo>
                  <a:pt x="36158" y="24015"/>
                </a:lnTo>
                <a:lnTo>
                  <a:pt x="36432" y="23117"/>
                </a:lnTo>
                <a:lnTo>
                  <a:pt x="36627" y="22219"/>
                </a:lnTo>
                <a:lnTo>
                  <a:pt x="36783" y="21320"/>
                </a:lnTo>
                <a:lnTo>
                  <a:pt x="36900" y="20383"/>
                </a:lnTo>
                <a:lnTo>
                  <a:pt x="36978" y="19446"/>
                </a:lnTo>
                <a:lnTo>
                  <a:pt x="36978" y="18509"/>
                </a:lnTo>
                <a:lnTo>
                  <a:pt x="36978" y="17572"/>
                </a:lnTo>
                <a:lnTo>
                  <a:pt x="36900" y="16635"/>
                </a:lnTo>
                <a:lnTo>
                  <a:pt x="36783" y="15698"/>
                </a:lnTo>
                <a:lnTo>
                  <a:pt x="36627" y="14800"/>
                </a:lnTo>
                <a:lnTo>
                  <a:pt x="36432" y="13901"/>
                </a:lnTo>
                <a:lnTo>
                  <a:pt x="36158" y="13003"/>
                </a:lnTo>
                <a:lnTo>
                  <a:pt x="35885" y="12144"/>
                </a:lnTo>
                <a:lnTo>
                  <a:pt x="35534" y="11324"/>
                </a:lnTo>
                <a:lnTo>
                  <a:pt x="35182" y="10504"/>
                </a:lnTo>
                <a:lnTo>
                  <a:pt x="34753" y="9684"/>
                </a:lnTo>
                <a:lnTo>
                  <a:pt x="34323" y="8903"/>
                </a:lnTo>
                <a:lnTo>
                  <a:pt x="33855" y="8162"/>
                </a:lnTo>
                <a:lnTo>
                  <a:pt x="33308" y="7459"/>
                </a:lnTo>
                <a:lnTo>
                  <a:pt x="32761" y="6756"/>
                </a:lnTo>
                <a:lnTo>
                  <a:pt x="32175" y="6092"/>
                </a:lnTo>
                <a:lnTo>
                  <a:pt x="31590" y="5428"/>
                </a:lnTo>
                <a:lnTo>
                  <a:pt x="30926" y="4803"/>
                </a:lnTo>
                <a:lnTo>
                  <a:pt x="30262" y="4257"/>
                </a:lnTo>
                <a:lnTo>
                  <a:pt x="29559" y="3671"/>
                </a:lnTo>
                <a:lnTo>
                  <a:pt x="28856" y="3163"/>
                </a:lnTo>
                <a:lnTo>
                  <a:pt x="28075" y="2695"/>
                </a:lnTo>
                <a:lnTo>
                  <a:pt x="27334" y="2265"/>
                </a:lnTo>
                <a:lnTo>
                  <a:pt x="26514" y="1836"/>
                </a:lnTo>
                <a:lnTo>
                  <a:pt x="25694" y="1484"/>
                </a:lnTo>
                <a:lnTo>
                  <a:pt x="24874" y="1133"/>
                </a:lnTo>
                <a:lnTo>
                  <a:pt x="24015" y="860"/>
                </a:lnTo>
                <a:lnTo>
                  <a:pt x="23116" y="586"/>
                </a:lnTo>
                <a:lnTo>
                  <a:pt x="22218" y="391"/>
                </a:lnTo>
                <a:lnTo>
                  <a:pt x="21320" y="235"/>
                </a:lnTo>
                <a:lnTo>
                  <a:pt x="20383" y="118"/>
                </a:lnTo>
                <a:lnTo>
                  <a:pt x="19446" y="40"/>
                </a:lnTo>
                <a:lnTo>
                  <a:pt x="18509" y="1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6"/>
          <p:cNvGrpSpPr/>
          <p:nvPr/>
        </p:nvGrpSpPr>
        <p:grpSpPr>
          <a:xfrm>
            <a:off x="359957" y="-418499"/>
            <a:ext cx="1051274" cy="787312"/>
            <a:chOff x="3585475" y="1537675"/>
            <a:chExt cx="649175" cy="486175"/>
          </a:xfrm>
        </p:grpSpPr>
        <p:sp>
          <p:nvSpPr>
            <p:cNvPr id="205" name="Google Shape;205;p6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6"/>
          <p:cNvGrpSpPr/>
          <p:nvPr/>
        </p:nvGrpSpPr>
        <p:grpSpPr>
          <a:xfrm>
            <a:off x="7633694" y="4775189"/>
            <a:ext cx="1051274" cy="787312"/>
            <a:chOff x="3585475" y="1537675"/>
            <a:chExt cx="649175" cy="486175"/>
          </a:xfrm>
        </p:grpSpPr>
        <p:sp>
          <p:nvSpPr>
            <p:cNvPr id="226" name="Google Shape;226;p6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3"/>
          <p:cNvSpPr txBox="1">
            <a:spLocks noGrp="1"/>
          </p:cNvSpPr>
          <p:nvPr>
            <p:ph type="title" idx="2"/>
          </p:nvPr>
        </p:nvSpPr>
        <p:spPr>
          <a:xfrm>
            <a:off x="2069628" y="1627200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7" name="Google Shape;527;p13"/>
          <p:cNvSpPr txBox="1">
            <a:spLocks noGrp="1"/>
          </p:cNvSpPr>
          <p:nvPr>
            <p:ph type="subTitle" idx="1"/>
          </p:nvPr>
        </p:nvSpPr>
        <p:spPr>
          <a:xfrm>
            <a:off x="2069613" y="21548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3"/>
          <p:cNvSpPr txBox="1">
            <a:spLocks noGrp="1"/>
          </p:cNvSpPr>
          <p:nvPr>
            <p:ph type="title" idx="3"/>
          </p:nvPr>
        </p:nvSpPr>
        <p:spPr>
          <a:xfrm>
            <a:off x="5618175" y="1627200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9" name="Google Shape;529;p13"/>
          <p:cNvSpPr txBox="1">
            <a:spLocks noGrp="1"/>
          </p:cNvSpPr>
          <p:nvPr>
            <p:ph type="subTitle" idx="4"/>
          </p:nvPr>
        </p:nvSpPr>
        <p:spPr>
          <a:xfrm>
            <a:off x="5618183" y="21548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3"/>
          <p:cNvSpPr txBox="1">
            <a:spLocks noGrp="1"/>
          </p:cNvSpPr>
          <p:nvPr>
            <p:ph type="title" idx="5"/>
          </p:nvPr>
        </p:nvSpPr>
        <p:spPr>
          <a:xfrm>
            <a:off x="2069628" y="3141552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1" name="Google Shape;531;p13"/>
          <p:cNvSpPr txBox="1">
            <a:spLocks noGrp="1"/>
          </p:cNvSpPr>
          <p:nvPr>
            <p:ph type="subTitle" idx="6"/>
          </p:nvPr>
        </p:nvSpPr>
        <p:spPr>
          <a:xfrm>
            <a:off x="2069613" y="36692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3"/>
          <p:cNvSpPr txBox="1">
            <a:spLocks noGrp="1"/>
          </p:cNvSpPr>
          <p:nvPr>
            <p:ph type="title" idx="7"/>
          </p:nvPr>
        </p:nvSpPr>
        <p:spPr>
          <a:xfrm>
            <a:off x="5618174" y="3141552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3" name="Google Shape;533;p13"/>
          <p:cNvSpPr txBox="1">
            <a:spLocks noGrp="1"/>
          </p:cNvSpPr>
          <p:nvPr>
            <p:ph type="subTitle" idx="8"/>
          </p:nvPr>
        </p:nvSpPr>
        <p:spPr>
          <a:xfrm>
            <a:off x="5618183" y="36692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1644072"/>
            <a:ext cx="1048200" cy="104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5" name="Google Shape;535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125" y="3153175"/>
            <a:ext cx="1048200" cy="10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6" name="Google Shape;536;p13"/>
          <p:cNvSpPr txBox="1">
            <a:spLocks noGrp="1"/>
          </p:cNvSpPr>
          <p:nvPr>
            <p:ph type="title" idx="14" hasCustomPrompt="1"/>
          </p:nvPr>
        </p:nvSpPr>
        <p:spPr>
          <a:xfrm>
            <a:off x="4419500" y="1644072"/>
            <a:ext cx="1048200" cy="104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7" name="Google Shape;5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419500" y="3145774"/>
            <a:ext cx="1048200" cy="104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538" name="Google Shape;538;p13"/>
          <p:cNvGrpSpPr/>
          <p:nvPr/>
        </p:nvGrpSpPr>
        <p:grpSpPr>
          <a:xfrm>
            <a:off x="2399960" y="1283818"/>
            <a:ext cx="4287930" cy="3642388"/>
            <a:chOff x="4611450" y="3151300"/>
            <a:chExt cx="667725" cy="567200"/>
          </a:xfrm>
        </p:grpSpPr>
        <p:sp>
          <p:nvSpPr>
            <p:cNvPr id="539" name="Google Shape;539;p13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13"/>
          <p:cNvSpPr/>
          <p:nvPr/>
        </p:nvSpPr>
        <p:spPr>
          <a:xfrm>
            <a:off x="8378961" y="2680800"/>
            <a:ext cx="2785365" cy="2785308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13"/>
          <p:cNvGrpSpPr/>
          <p:nvPr/>
        </p:nvGrpSpPr>
        <p:grpSpPr>
          <a:xfrm>
            <a:off x="872595" y="4716251"/>
            <a:ext cx="1051274" cy="787312"/>
            <a:chOff x="3585475" y="1537675"/>
            <a:chExt cx="649175" cy="486175"/>
          </a:xfrm>
        </p:grpSpPr>
        <p:sp>
          <p:nvSpPr>
            <p:cNvPr id="554" name="Google Shape;554;p13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13"/>
          <p:cNvSpPr/>
          <p:nvPr/>
        </p:nvSpPr>
        <p:spPr>
          <a:xfrm>
            <a:off x="7520775" y="420137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3"/>
          <p:cNvSpPr/>
          <p:nvPr/>
        </p:nvSpPr>
        <p:spPr>
          <a:xfrm>
            <a:off x="-1178725" y="267102"/>
            <a:ext cx="1785851" cy="1785884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3"/>
          <p:cNvSpPr/>
          <p:nvPr/>
        </p:nvSpPr>
        <p:spPr>
          <a:xfrm>
            <a:off x="326777" y="447975"/>
            <a:ext cx="786451" cy="787280"/>
          </a:xfrm>
          <a:custGeom>
            <a:avLst/>
            <a:gdLst/>
            <a:ahLst/>
            <a:cxnLst/>
            <a:rect l="l" t="t" r="r" b="b"/>
            <a:pathLst>
              <a:path w="36979" h="37018" extrusionOk="0">
                <a:moveTo>
                  <a:pt x="18509" y="1"/>
                </a:moveTo>
                <a:lnTo>
                  <a:pt x="17533" y="40"/>
                </a:lnTo>
                <a:lnTo>
                  <a:pt x="16595" y="118"/>
                </a:lnTo>
                <a:lnTo>
                  <a:pt x="15697" y="235"/>
                </a:lnTo>
                <a:lnTo>
                  <a:pt x="14760" y="391"/>
                </a:lnTo>
                <a:lnTo>
                  <a:pt x="13862" y="586"/>
                </a:lnTo>
                <a:lnTo>
                  <a:pt x="13003" y="860"/>
                </a:lnTo>
                <a:lnTo>
                  <a:pt x="12144" y="1133"/>
                </a:lnTo>
                <a:lnTo>
                  <a:pt x="11285" y="1484"/>
                </a:lnTo>
                <a:lnTo>
                  <a:pt x="10465" y="1836"/>
                </a:lnTo>
                <a:lnTo>
                  <a:pt x="9684" y="2265"/>
                </a:lnTo>
                <a:lnTo>
                  <a:pt x="8903" y="2695"/>
                </a:lnTo>
                <a:lnTo>
                  <a:pt x="8161" y="3163"/>
                </a:lnTo>
                <a:lnTo>
                  <a:pt x="7419" y="3671"/>
                </a:lnTo>
                <a:lnTo>
                  <a:pt x="6755" y="4257"/>
                </a:lnTo>
                <a:lnTo>
                  <a:pt x="6053" y="4803"/>
                </a:lnTo>
                <a:lnTo>
                  <a:pt x="5428" y="5428"/>
                </a:lnTo>
                <a:lnTo>
                  <a:pt x="4803" y="6092"/>
                </a:lnTo>
                <a:lnTo>
                  <a:pt x="4217" y="6756"/>
                </a:lnTo>
                <a:lnTo>
                  <a:pt x="3671" y="7459"/>
                </a:lnTo>
                <a:lnTo>
                  <a:pt x="3163" y="8162"/>
                </a:lnTo>
                <a:lnTo>
                  <a:pt x="2695" y="8903"/>
                </a:lnTo>
                <a:lnTo>
                  <a:pt x="2226" y="9684"/>
                </a:lnTo>
                <a:lnTo>
                  <a:pt x="1836" y="10504"/>
                </a:lnTo>
                <a:lnTo>
                  <a:pt x="1445" y="11324"/>
                </a:lnTo>
                <a:lnTo>
                  <a:pt x="1133" y="12144"/>
                </a:lnTo>
                <a:lnTo>
                  <a:pt x="820" y="13003"/>
                </a:lnTo>
                <a:lnTo>
                  <a:pt x="586" y="13901"/>
                </a:lnTo>
                <a:lnTo>
                  <a:pt x="391" y="14800"/>
                </a:lnTo>
                <a:lnTo>
                  <a:pt x="235" y="15698"/>
                </a:lnTo>
                <a:lnTo>
                  <a:pt x="117" y="16635"/>
                </a:lnTo>
                <a:lnTo>
                  <a:pt x="39" y="17572"/>
                </a:lnTo>
                <a:lnTo>
                  <a:pt x="0" y="18509"/>
                </a:lnTo>
                <a:lnTo>
                  <a:pt x="39" y="19446"/>
                </a:lnTo>
                <a:lnTo>
                  <a:pt x="117" y="20383"/>
                </a:lnTo>
                <a:lnTo>
                  <a:pt x="235" y="21320"/>
                </a:lnTo>
                <a:lnTo>
                  <a:pt x="391" y="22219"/>
                </a:lnTo>
                <a:lnTo>
                  <a:pt x="586" y="23117"/>
                </a:lnTo>
                <a:lnTo>
                  <a:pt x="820" y="24015"/>
                </a:lnTo>
                <a:lnTo>
                  <a:pt x="1133" y="24874"/>
                </a:lnTo>
                <a:lnTo>
                  <a:pt x="1445" y="25694"/>
                </a:lnTo>
                <a:lnTo>
                  <a:pt x="1836" y="26514"/>
                </a:lnTo>
                <a:lnTo>
                  <a:pt x="2226" y="27334"/>
                </a:lnTo>
                <a:lnTo>
                  <a:pt x="2695" y="28115"/>
                </a:lnTo>
                <a:lnTo>
                  <a:pt x="3163" y="28857"/>
                </a:lnTo>
                <a:lnTo>
                  <a:pt x="3671" y="29559"/>
                </a:lnTo>
                <a:lnTo>
                  <a:pt x="4217" y="30262"/>
                </a:lnTo>
                <a:lnTo>
                  <a:pt x="4803" y="30926"/>
                </a:lnTo>
                <a:lnTo>
                  <a:pt x="5428" y="31590"/>
                </a:lnTo>
                <a:lnTo>
                  <a:pt x="6053" y="32215"/>
                </a:lnTo>
                <a:lnTo>
                  <a:pt x="6755" y="32761"/>
                </a:lnTo>
                <a:lnTo>
                  <a:pt x="7419" y="33347"/>
                </a:lnTo>
                <a:lnTo>
                  <a:pt x="8161" y="33855"/>
                </a:lnTo>
                <a:lnTo>
                  <a:pt x="8903" y="34323"/>
                </a:lnTo>
                <a:lnTo>
                  <a:pt x="9684" y="34753"/>
                </a:lnTo>
                <a:lnTo>
                  <a:pt x="10465" y="35182"/>
                </a:lnTo>
                <a:lnTo>
                  <a:pt x="11285" y="35534"/>
                </a:lnTo>
                <a:lnTo>
                  <a:pt x="12144" y="35885"/>
                </a:lnTo>
                <a:lnTo>
                  <a:pt x="13003" y="36158"/>
                </a:lnTo>
                <a:lnTo>
                  <a:pt x="13862" y="36432"/>
                </a:lnTo>
                <a:lnTo>
                  <a:pt x="14760" y="36627"/>
                </a:lnTo>
                <a:lnTo>
                  <a:pt x="15697" y="36783"/>
                </a:lnTo>
                <a:lnTo>
                  <a:pt x="16595" y="36900"/>
                </a:lnTo>
                <a:lnTo>
                  <a:pt x="17533" y="36978"/>
                </a:lnTo>
                <a:lnTo>
                  <a:pt x="18509" y="37018"/>
                </a:lnTo>
                <a:lnTo>
                  <a:pt x="19446" y="36978"/>
                </a:lnTo>
                <a:lnTo>
                  <a:pt x="20383" y="36900"/>
                </a:lnTo>
                <a:lnTo>
                  <a:pt x="21320" y="36783"/>
                </a:lnTo>
                <a:lnTo>
                  <a:pt x="22218" y="36627"/>
                </a:lnTo>
                <a:lnTo>
                  <a:pt x="23116" y="36432"/>
                </a:lnTo>
                <a:lnTo>
                  <a:pt x="24015" y="36158"/>
                </a:lnTo>
                <a:lnTo>
                  <a:pt x="24874" y="35885"/>
                </a:lnTo>
                <a:lnTo>
                  <a:pt x="25694" y="35534"/>
                </a:lnTo>
                <a:lnTo>
                  <a:pt x="26514" y="35182"/>
                </a:lnTo>
                <a:lnTo>
                  <a:pt x="27334" y="34753"/>
                </a:lnTo>
                <a:lnTo>
                  <a:pt x="28075" y="34323"/>
                </a:lnTo>
                <a:lnTo>
                  <a:pt x="28856" y="33855"/>
                </a:lnTo>
                <a:lnTo>
                  <a:pt x="29559" y="33347"/>
                </a:lnTo>
                <a:lnTo>
                  <a:pt x="30262" y="32761"/>
                </a:lnTo>
                <a:lnTo>
                  <a:pt x="30926" y="32215"/>
                </a:lnTo>
                <a:lnTo>
                  <a:pt x="31590" y="31590"/>
                </a:lnTo>
                <a:lnTo>
                  <a:pt x="32175" y="30926"/>
                </a:lnTo>
                <a:lnTo>
                  <a:pt x="32761" y="30262"/>
                </a:lnTo>
                <a:lnTo>
                  <a:pt x="33308" y="29559"/>
                </a:lnTo>
                <a:lnTo>
                  <a:pt x="33855" y="28857"/>
                </a:lnTo>
                <a:lnTo>
                  <a:pt x="34323" y="28115"/>
                </a:lnTo>
                <a:lnTo>
                  <a:pt x="34753" y="27334"/>
                </a:lnTo>
                <a:lnTo>
                  <a:pt x="35182" y="26514"/>
                </a:lnTo>
                <a:lnTo>
                  <a:pt x="35534" y="25694"/>
                </a:lnTo>
                <a:lnTo>
                  <a:pt x="35885" y="24874"/>
                </a:lnTo>
                <a:lnTo>
                  <a:pt x="36158" y="24015"/>
                </a:lnTo>
                <a:lnTo>
                  <a:pt x="36432" y="23117"/>
                </a:lnTo>
                <a:lnTo>
                  <a:pt x="36627" y="22219"/>
                </a:lnTo>
                <a:lnTo>
                  <a:pt x="36783" y="21320"/>
                </a:lnTo>
                <a:lnTo>
                  <a:pt x="36900" y="20383"/>
                </a:lnTo>
                <a:lnTo>
                  <a:pt x="36978" y="19446"/>
                </a:lnTo>
                <a:lnTo>
                  <a:pt x="36978" y="18509"/>
                </a:lnTo>
                <a:lnTo>
                  <a:pt x="36978" y="17572"/>
                </a:lnTo>
                <a:lnTo>
                  <a:pt x="36900" y="16635"/>
                </a:lnTo>
                <a:lnTo>
                  <a:pt x="36783" y="15698"/>
                </a:lnTo>
                <a:lnTo>
                  <a:pt x="36627" y="14800"/>
                </a:lnTo>
                <a:lnTo>
                  <a:pt x="36432" y="13901"/>
                </a:lnTo>
                <a:lnTo>
                  <a:pt x="36158" y="13003"/>
                </a:lnTo>
                <a:lnTo>
                  <a:pt x="35885" y="12144"/>
                </a:lnTo>
                <a:lnTo>
                  <a:pt x="35534" y="11324"/>
                </a:lnTo>
                <a:lnTo>
                  <a:pt x="35182" y="10504"/>
                </a:lnTo>
                <a:lnTo>
                  <a:pt x="34753" y="9684"/>
                </a:lnTo>
                <a:lnTo>
                  <a:pt x="34323" y="8903"/>
                </a:lnTo>
                <a:lnTo>
                  <a:pt x="33855" y="8162"/>
                </a:lnTo>
                <a:lnTo>
                  <a:pt x="33308" y="7459"/>
                </a:lnTo>
                <a:lnTo>
                  <a:pt x="32761" y="6756"/>
                </a:lnTo>
                <a:lnTo>
                  <a:pt x="32175" y="6092"/>
                </a:lnTo>
                <a:lnTo>
                  <a:pt x="31590" y="5428"/>
                </a:lnTo>
                <a:lnTo>
                  <a:pt x="30926" y="4803"/>
                </a:lnTo>
                <a:lnTo>
                  <a:pt x="30262" y="4257"/>
                </a:lnTo>
                <a:lnTo>
                  <a:pt x="29559" y="3671"/>
                </a:lnTo>
                <a:lnTo>
                  <a:pt x="28856" y="3163"/>
                </a:lnTo>
                <a:lnTo>
                  <a:pt x="28075" y="2695"/>
                </a:lnTo>
                <a:lnTo>
                  <a:pt x="27334" y="2265"/>
                </a:lnTo>
                <a:lnTo>
                  <a:pt x="26514" y="1836"/>
                </a:lnTo>
                <a:lnTo>
                  <a:pt x="25694" y="1484"/>
                </a:lnTo>
                <a:lnTo>
                  <a:pt x="24874" y="1133"/>
                </a:lnTo>
                <a:lnTo>
                  <a:pt x="24015" y="860"/>
                </a:lnTo>
                <a:lnTo>
                  <a:pt x="23116" y="586"/>
                </a:lnTo>
                <a:lnTo>
                  <a:pt x="22218" y="391"/>
                </a:lnTo>
                <a:lnTo>
                  <a:pt x="21320" y="235"/>
                </a:lnTo>
                <a:lnTo>
                  <a:pt x="20383" y="118"/>
                </a:lnTo>
                <a:lnTo>
                  <a:pt x="19446" y="40"/>
                </a:lnTo>
                <a:lnTo>
                  <a:pt x="18509" y="1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13"/>
          <p:cNvGrpSpPr/>
          <p:nvPr/>
        </p:nvGrpSpPr>
        <p:grpSpPr>
          <a:xfrm>
            <a:off x="7313632" y="-125274"/>
            <a:ext cx="1051274" cy="787312"/>
            <a:chOff x="3585475" y="1537675"/>
            <a:chExt cx="649175" cy="486175"/>
          </a:xfrm>
        </p:grpSpPr>
        <p:sp>
          <p:nvSpPr>
            <p:cNvPr id="578" name="Google Shape;578;p13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3_1">
    <p:bg>
      <p:bgPr>
        <a:solidFill>
          <a:schemeClr val="lt1"/>
        </a:solidFill>
        <a:effectLst/>
      </p:bgPr>
    </p:bg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5"/>
          <p:cNvSpPr/>
          <p:nvPr/>
        </p:nvSpPr>
        <p:spPr>
          <a:xfrm rot="10800000">
            <a:off x="-1633725" y="-1256389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35"/>
          <p:cNvSpPr/>
          <p:nvPr/>
        </p:nvSpPr>
        <p:spPr>
          <a:xfrm rot="10800000">
            <a:off x="8367144" y="4142370"/>
            <a:ext cx="1785851" cy="1785884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2" name="Google Shape;2022;p35"/>
          <p:cNvGrpSpPr/>
          <p:nvPr/>
        </p:nvGrpSpPr>
        <p:grpSpPr>
          <a:xfrm rot="10800000" flipH="1">
            <a:off x="359957" y="4770143"/>
            <a:ext cx="1051274" cy="787312"/>
            <a:chOff x="3585475" y="1537675"/>
            <a:chExt cx="649175" cy="486175"/>
          </a:xfrm>
        </p:grpSpPr>
        <p:sp>
          <p:nvSpPr>
            <p:cNvPr id="2023" name="Google Shape;2023;p35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3" name="Google Shape;2043;p35"/>
          <p:cNvGrpSpPr/>
          <p:nvPr/>
        </p:nvGrpSpPr>
        <p:grpSpPr>
          <a:xfrm rot="10800000" flipH="1">
            <a:off x="7633694" y="-423544"/>
            <a:ext cx="1051274" cy="787312"/>
            <a:chOff x="3585475" y="1537675"/>
            <a:chExt cx="649175" cy="486175"/>
          </a:xfrm>
        </p:grpSpPr>
        <p:sp>
          <p:nvSpPr>
            <p:cNvPr id="2044" name="Google Shape;2044;p35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5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5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5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5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5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5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Google Shape;2065;p36"/>
          <p:cNvGrpSpPr/>
          <p:nvPr/>
        </p:nvGrpSpPr>
        <p:grpSpPr>
          <a:xfrm>
            <a:off x="7230635" y="826618"/>
            <a:ext cx="4287930" cy="3642388"/>
            <a:chOff x="4611450" y="3151300"/>
            <a:chExt cx="667725" cy="567200"/>
          </a:xfrm>
        </p:grpSpPr>
        <p:sp>
          <p:nvSpPr>
            <p:cNvPr id="2066" name="Google Shape;2066;p36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6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6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6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6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6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6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6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6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6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6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6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6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36"/>
          <p:cNvGrpSpPr/>
          <p:nvPr/>
        </p:nvGrpSpPr>
        <p:grpSpPr>
          <a:xfrm>
            <a:off x="-2374565" y="826618"/>
            <a:ext cx="4287930" cy="3642388"/>
            <a:chOff x="4611450" y="3151300"/>
            <a:chExt cx="667725" cy="567200"/>
          </a:xfrm>
        </p:grpSpPr>
        <p:sp>
          <p:nvSpPr>
            <p:cNvPr id="2080" name="Google Shape;2080;p36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6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6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6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6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6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6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6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6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6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6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6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6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3" name="Google Shape;2093;p36"/>
          <p:cNvSpPr/>
          <p:nvPr/>
        </p:nvSpPr>
        <p:spPr>
          <a:xfrm flipH="1">
            <a:off x="-969025" y="3816700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36"/>
          <p:cNvSpPr/>
          <p:nvPr/>
        </p:nvSpPr>
        <p:spPr>
          <a:xfrm flipH="1">
            <a:off x="8148019" y="-395873"/>
            <a:ext cx="1785851" cy="1785884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36"/>
          <p:cNvSpPr/>
          <p:nvPr/>
        </p:nvSpPr>
        <p:spPr>
          <a:xfrm flipH="1">
            <a:off x="7851617" y="623875"/>
            <a:ext cx="786451" cy="787280"/>
          </a:xfrm>
          <a:custGeom>
            <a:avLst/>
            <a:gdLst/>
            <a:ahLst/>
            <a:cxnLst/>
            <a:rect l="l" t="t" r="r" b="b"/>
            <a:pathLst>
              <a:path w="36979" h="37018" extrusionOk="0">
                <a:moveTo>
                  <a:pt x="18509" y="1"/>
                </a:moveTo>
                <a:lnTo>
                  <a:pt x="17533" y="40"/>
                </a:lnTo>
                <a:lnTo>
                  <a:pt x="16595" y="118"/>
                </a:lnTo>
                <a:lnTo>
                  <a:pt x="15697" y="235"/>
                </a:lnTo>
                <a:lnTo>
                  <a:pt x="14760" y="391"/>
                </a:lnTo>
                <a:lnTo>
                  <a:pt x="13862" y="586"/>
                </a:lnTo>
                <a:lnTo>
                  <a:pt x="13003" y="860"/>
                </a:lnTo>
                <a:lnTo>
                  <a:pt x="12144" y="1133"/>
                </a:lnTo>
                <a:lnTo>
                  <a:pt x="11285" y="1484"/>
                </a:lnTo>
                <a:lnTo>
                  <a:pt x="10465" y="1836"/>
                </a:lnTo>
                <a:lnTo>
                  <a:pt x="9684" y="2265"/>
                </a:lnTo>
                <a:lnTo>
                  <a:pt x="8903" y="2695"/>
                </a:lnTo>
                <a:lnTo>
                  <a:pt x="8161" y="3163"/>
                </a:lnTo>
                <a:lnTo>
                  <a:pt x="7419" y="3671"/>
                </a:lnTo>
                <a:lnTo>
                  <a:pt x="6755" y="4257"/>
                </a:lnTo>
                <a:lnTo>
                  <a:pt x="6053" y="4803"/>
                </a:lnTo>
                <a:lnTo>
                  <a:pt x="5428" y="5428"/>
                </a:lnTo>
                <a:lnTo>
                  <a:pt x="4803" y="6092"/>
                </a:lnTo>
                <a:lnTo>
                  <a:pt x="4217" y="6756"/>
                </a:lnTo>
                <a:lnTo>
                  <a:pt x="3671" y="7459"/>
                </a:lnTo>
                <a:lnTo>
                  <a:pt x="3163" y="8162"/>
                </a:lnTo>
                <a:lnTo>
                  <a:pt x="2695" y="8903"/>
                </a:lnTo>
                <a:lnTo>
                  <a:pt x="2226" y="9684"/>
                </a:lnTo>
                <a:lnTo>
                  <a:pt x="1836" y="10504"/>
                </a:lnTo>
                <a:lnTo>
                  <a:pt x="1445" y="11324"/>
                </a:lnTo>
                <a:lnTo>
                  <a:pt x="1133" y="12144"/>
                </a:lnTo>
                <a:lnTo>
                  <a:pt x="820" y="13003"/>
                </a:lnTo>
                <a:lnTo>
                  <a:pt x="586" y="13901"/>
                </a:lnTo>
                <a:lnTo>
                  <a:pt x="391" y="14800"/>
                </a:lnTo>
                <a:lnTo>
                  <a:pt x="235" y="15698"/>
                </a:lnTo>
                <a:lnTo>
                  <a:pt x="117" y="16635"/>
                </a:lnTo>
                <a:lnTo>
                  <a:pt x="39" y="17572"/>
                </a:lnTo>
                <a:lnTo>
                  <a:pt x="0" y="18509"/>
                </a:lnTo>
                <a:lnTo>
                  <a:pt x="39" y="19446"/>
                </a:lnTo>
                <a:lnTo>
                  <a:pt x="117" y="20383"/>
                </a:lnTo>
                <a:lnTo>
                  <a:pt x="235" y="21320"/>
                </a:lnTo>
                <a:lnTo>
                  <a:pt x="391" y="22219"/>
                </a:lnTo>
                <a:lnTo>
                  <a:pt x="586" y="23117"/>
                </a:lnTo>
                <a:lnTo>
                  <a:pt x="820" y="24015"/>
                </a:lnTo>
                <a:lnTo>
                  <a:pt x="1133" y="24874"/>
                </a:lnTo>
                <a:lnTo>
                  <a:pt x="1445" y="25694"/>
                </a:lnTo>
                <a:lnTo>
                  <a:pt x="1836" y="26514"/>
                </a:lnTo>
                <a:lnTo>
                  <a:pt x="2226" y="27334"/>
                </a:lnTo>
                <a:lnTo>
                  <a:pt x="2695" y="28115"/>
                </a:lnTo>
                <a:lnTo>
                  <a:pt x="3163" y="28857"/>
                </a:lnTo>
                <a:lnTo>
                  <a:pt x="3671" y="29559"/>
                </a:lnTo>
                <a:lnTo>
                  <a:pt x="4217" y="30262"/>
                </a:lnTo>
                <a:lnTo>
                  <a:pt x="4803" y="30926"/>
                </a:lnTo>
                <a:lnTo>
                  <a:pt x="5428" y="31590"/>
                </a:lnTo>
                <a:lnTo>
                  <a:pt x="6053" y="32215"/>
                </a:lnTo>
                <a:lnTo>
                  <a:pt x="6755" y="32761"/>
                </a:lnTo>
                <a:lnTo>
                  <a:pt x="7419" y="33347"/>
                </a:lnTo>
                <a:lnTo>
                  <a:pt x="8161" y="33855"/>
                </a:lnTo>
                <a:lnTo>
                  <a:pt x="8903" y="34323"/>
                </a:lnTo>
                <a:lnTo>
                  <a:pt x="9684" y="34753"/>
                </a:lnTo>
                <a:lnTo>
                  <a:pt x="10465" y="35182"/>
                </a:lnTo>
                <a:lnTo>
                  <a:pt x="11285" y="35534"/>
                </a:lnTo>
                <a:lnTo>
                  <a:pt x="12144" y="35885"/>
                </a:lnTo>
                <a:lnTo>
                  <a:pt x="13003" y="36158"/>
                </a:lnTo>
                <a:lnTo>
                  <a:pt x="13862" y="36432"/>
                </a:lnTo>
                <a:lnTo>
                  <a:pt x="14760" y="36627"/>
                </a:lnTo>
                <a:lnTo>
                  <a:pt x="15697" y="36783"/>
                </a:lnTo>
                <a:lnTo>
                  <a:pt x="16595" y="36900"/>
                </a:lnTo>
                <a:lnTo>
                  <a:pt x="17533" y="36978"/>
                </a:lnTo>
                <a:lnTo>
                  <a:pt x="18509" y="37018"/>
                </a:lnTo>
                <a:lnTo>
                  <a:pt x="19446" y="36978"/>
                </a:lnTo>
                <a:lnTo>
                  <a:pt x="20383" y="36900"/>
                </a:lnTo>
                <a:lnTo>
                  <a:pt x="21320" y="36783"/>
                </a:lnTo>
                <a:lnTo>
                  <a:pt x="22218" y="36627"/>
                </a:lnTo>
                <a:lnTo>
                  <a:pt x="23116" y="36432"/>
                </a:lnTo>
                <a:lnTo>
                  <a:pt x="24015" y="36158"/>
                </a:lnTo>
                <a:lnTo>
                  <a:pt x="24874" y="35885"/>
                </a:lnTo>
                <a:lnTo>
                  <a:pt x="25694" y="35534"/>
                </a:lnTo>
                <a:lnTo>
                  <a:pt x="26514" y="35182"/>
                </a:lnTo>
                <a:lnTo>
                  <a:pt x="27334" y="34753"/>
                </a:lnTo>
                <a:lnTo>
                  <a:pt x="28075" y="34323"/>
                </a:lnTo>
                <a:lnTo>
                  <a:pt x="28856" y="33855"/>
                </a:lnTo>
                <a:lnTo>
                  <a:pt x="29559" y="33347"/>
                </a:lnTo>
                <a:lnTo>
                  <a:pt x="30262" y="32761"/>
                </a:lnTo>
                <a:lnTo>
                  <a:pt x="30926" y="32215"/>
                </a:lnTo>
                <a:lnTo>
                  <a:pt x="31590" y="31590"/>
                </a:lnTo>
                <a:lnTo>
                  <a:pt x="32175" y="30926"/>
                </a:lnTo>
                <a:lnTo>
                  <a:pt x="32761" y="30262"/>
                </a:lnTo>
                <a:lnTo>
                  <a:pt x="33308" y="29559"/>
                </a:lnTo>
                <a:lnTo>
                  <a:pt x="33855" y="28857"/>
                </a:lnTo>
                <a:lnTo>
                  <a:pt x="34323" y="28115"/>
                </a:lnTo>
                <a:lnTo>
                  <a:pt x="34753" y="27334"/>
                </a:lnTo>
                <a:lnTo>
                  <a:pt x="35182" y="26514"/>
                </a:lnTo>
                <a:lnTo>
                  <a:pt x="35534" y="25694"/>
                </a:lnTo>
                <a:lnTo>
                  <a:pt x="35885" y="24874"/>
                </a:lnTo>
                <a:lnTo>
                  <a:pt x="36158" y="24015"/>
                </a:lnTo>
                <a:lnTo>
                  <a:pt x="36432" y="23117"/>
                </a:lnTo>
                <a:lnTo>
                  <a:pt x="36627" y="22219"/>
                </a:lnTo>
                <a:lnTo>
                  <a:pt x="36783" y="21320"/>
                </a:lnTo>
                <a:lnTo>
                  <a:pt x="36900" y="20383"/>
                </a:lnTo>
                <a:lnTo>
                  <a:pt x="36978" y="19446"/>
                </a:lnTo>
                <a:lnTo>
                  <a:pt x="36978" y="18509"/>
                </a:lnTo>
                <a:lnTo>
                  <a:pt x="36978" y="17572"/>
                </a:lnTo>
                <a:lnTo>
                  <a:pt x="36900" y="16635"/>
                </a:lnTo>
                <a:lnTo>
                  <a:pt x="36783" y="15698"/>
                </a:lnTo>
                <a:lnTo>
                  <a:pt x="36627" y="14800"/>
                </a:lnTo>
                <a:lnTo>
                  <a:pt x="36432" y="13901"/>
                </a:lnTo>
                <a:lnTo>
                  <a:pt x="36158" y="13003"/>
                </a:lnTo>
                <a:lnTo>
                  <a:pt x="35885" y="12144"/>
                </a:lnTo>
                <a:lnTo>
                  <a:pt x="35534" y="11324"/>
                </a:lnTo>
                <a:lnTo>
                  <a:pt x="35182" y="10504"/>
                </a:lnTo>
                <a:lnTo>
                  <a:pt x="34753" y="9684"/>
                </a:lnTo>
                <a:lnTo>
                  <a:pt x="34323" y="8903"/>
                </a:lnTo>
                <a:lnTo>
                  <a:pt x="33855" y="8162"/>
                </a:lnTo>
                <a:lnTo>
                  <a:pt x="33308" y="7459"/>
                </a:lnTo>
                <a:lnTo>
                  <a:pt x="32761" y="6756"/>
                </a:lnTo>
                <a:lnTo>
                  <a:pt x="32175" y="6092"/>
                </a:lnTo>
                <a:lnTo>
                  <a:pt x="31590" y="5428"/>
                </a:lnTo>
                <a:lnTo>
                  <a:pt x="30926" y="4803"/>
                </a:lnTo>
                <a:lnTo>
                  <a:pt x="30262" y="4257"/>
                </a:lnTo>
                <a:lnTo>
                  <a:pt x="29559" y="3671"/>
                </a:lnTo>
                <a:lnTo>
                  <a:pt x="28856" y="3163"/>
                </a:lnTo>
                <a:lnTo>
                  <a:pt x="28075" y="2695"/>
                </a:lnTo>
                <a:lnTo>
                  <a:pt x="27334" y="2265"/>
                </a:lnTo>
                <a:lnTo>
                  <a:pt x="26514" y="1836"/>
                </a:lnTo>
                <a:lnTo>
                  <a:pt x="25694" y="1484"/>
                </a:lnTo>
                <a:lnTo>
                  <a:pt x="24874" y="1133"/>
                </a:lnTo>
                <a:lnTo>
                  <a:pt x="24015" y="860"/>
                </a:lnTo>
                <a:lnTo>
                  <a:pt x="23116" y="586"/>
                </a:lnTo>
                <a:lnTo>
                  <a:pt x="22218" y="391"/>
                </a:lnTo>
                <a:lnTo>
                  <a:pt x="21320" y="235"/>
                </a:lnTo>
                <a:lnTo>
                  <a:pt x="20383" y="118"/>
                </a:lnTo>
                <a:lnTo>
                  <a:pt x="19446" y="40"/>
                </a:lnTo>
                <a:lnTo>
                  <a:pt x="18509" y="1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6" name="Google Shape;2096;p36"/>
          <p:cNvGrpSpPr/>
          <p:nvPr/>
        </p:nvGrpSpPr>
        <p:grpSpPr>
          <a:xfrm>
            <a:off x="514482" y="518776"/>
            <a:ext cx="1051274" cy="787312"/>
            <a:chOff x="3585475" y="1537675"/>
            <a:chExt cx="649175" cy="486175"/>
          </a:xfrm>
        </p:grpSpPr>
        <p:sp>
          <p:nvSpPr>
            <p:cNvPr id="2097" name="Google Shape;2097;p36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6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6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6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6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6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6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6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6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6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6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6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6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6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6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6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6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6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6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6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7" name="Google Shape;2117;p36"/>
          <p:cNvGrpSpPr/>
          <p:nvPr/>
        </p:nvGrpSpPr>
        <p:grpSpPr>
          <a:xfrm>
            <a:off x="7523332" y="3991726"/>
            <a:ext cx="1051274" cy="787312"/>
            <a:chOff x="3585475" y="1537675"/>
            <a:chExt cx="649175" cy="486175"/>
          </a:xfrm>
        </p:grpSpPr>
        <p:sp>
          <p:nvSpPr>
            <p:cNvPr id="2118" name="Google Shape;2118;p36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6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6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6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6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6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6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6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6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6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6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6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6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6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6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6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6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6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6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6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"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9" name="Google Shape;2139;p37"/>
          <p:cNvGrpSpPr/>
          <p:nvPr/>
        </p:nvGrpSpPr>
        <p:grpSpPr>
          <a:xfrm>
            <a:off x="7799282" y="2074226"/>
            <a:ext cx="1051274" cy="787312"/>
            <a:chOff x="3585475" y="1537675"/>
            <a:chExt cx="649175" cy="486175"/>
          </a:xfrm>
        </p:grpSpPr>
        <p:sp>
          <p:nvSpPr>
            <p:cNvPr id="2140" name="Google Shape;2140;p37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0" name="Google Shape;2160;p37"/>
          <p:cNvGrpSpPr/>
          <p:nvPr/>
        </p:nvGrpSpPr>
        <p:grpSpPr>
          <a:xfrm>
            <a:off x="293445" y="2074226"/>
            <a:ext cx="1051274" cy="787312"/>
            <a:chOff x="3585475" y="1537675"/>
            <a:chExt cx="649175" cy="486175"/>
          </a:xfrm>
        </p:grpSpPr>
        <p:sp>
          <p:nvSpPr>
            <p:cNvPr id="2161" name="Google Shape;2161;p37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1" name="Google Shape;2181;p37"/>
          <p:cNvSpPr/>
          <p:nvPr/>
        </p:nvSpPr>
        <p:spPr>
          <a:xfrm>
            <a:off x="3227875" y="4385403"/>
            <a:ext cx="2688246" cy="2688296"/>
          </a:xfrm>
          <a:custGeom>
            <a:avLst/>
            <a:gdLst/>
            <a:ahLst/>
            <a:cxnLst/>
            <a:rect l="l" t="t" r="r" b="b"/>
            <a:pathLst>
              <a:path w="53730" h="53731" fill="none" extrusionOk="0">
                <a:moveTo>
                  <a:pt x="53730" y="26865"/>
                </a:moveTo>
                <a:lnTo>
                  <a:pt x="53730" y="26865"/>
                </a:lnTo>
                <a:lnTo>
                  <a:pt x="53691" y="28232"/>
                </a:lnTo>
                <a:lnTo>
                  <a:pt x="53613" y="29599"/>
                </a:lnTo>
                <a:lnTo>
                  <a:pt x="53418" y="30965"/>
                </a:lnTo>
                <a:lnTo>
                  <a:pt x="53183" y="32293"/>
                </a:lnTo>
                <a:lnTo>
                  <a:pt x="52910" y="33582"/>
                </a:lnTo>
                <a:lnTo>
                  <a:pt x="52520" y="34870"/>
                </a:lnTo>
                <a:lnTo>
                  <a:pt x="52129" y="36120"/>
                </a:lnTo>
                <a:lnTo>
                  <a:pt x="51621" y="37330"/>
                </a:lnTo>
                <a:lnTo>
                  <a:pt x="51075" y="38502"/>
                </a:lnTo>
                <a:lnTo>
                  <a:pt x="50489" y="39673"/>
                </a:lnTo>
                <a:lnTo>
                  <a:pt x="49864" y="40805"/>
                </a:lnTo>
                <a:lnTo>
                  <a:pt x="49161" y="41899"/>
                </a:lnTo>
                <a:lnTo>
                  <a:pt x="48420" y="42953"/>
                </a:lnTo>
                <a:lnTo>
                  <a:pt x="47600" y="43968"/>
                </a:lnTo>
                <a:lnTo>
                  <a:pt x="46780" y="44944"/>
                </a:lnTo>
                <a:lnTo>
                  <a:pt x="45881" y="45882"/>
                </a:lnTo>
                <a:lnTo>
                  <a:pt x="44944" y="46741"/>
                </a:lnTo>
                <a:lnTo>
                  <a:pt x="43968" y="47600"/>
                </a:lnTo>
                <a:lnTo>
                  <a:pt x="42953" y="48381"/>
                </a:lnTo>
                <a:lnTo>
                  <a:pt x="41899" y="49161"/>
                </a:lnTo>
                <a:lnTo>
                  <a:pt x="40805" y="49825"/>
                </a:lnTo>
                <a:lnTo>
                  <a:pt x="39673" y="50489"/>
                </a:lnTo>
                <a:lnTo>
                  <a:pt x="38501" y="51075"/>
                </a:lnTo>
                <a:lnTo>
                  <a:pt x="37330" y="51621"/>
                </a:lnTo>
                <a:lnTo>
                  <a:pt x="36120" y="52090"/>
                </a:lnTo>
                <a:lnTo>
                  <a:pt x="34870" y="52520"/>
                </a:lnTo>
                <a:lnTo>
                  <a:pt x="33581" y="52871"/>
                </a:lnTo>
                <a:lnTo>
                  <a:pt x="32293" y="53183"/>
                </a:lnTo>
                <a:lnTo>
                  <a:pt x="30965" y="53418"/>
                </a:lnTo>
                <a:lnTo>
                  <a:pt x="29638" y="53613"/>
                </a:lnTo>
                <a:lnTo>
                  <a:pt x="28271" y="53691"/>
                </a:lnTo>
                <a:lnTo>
                  <a:pt x="26865" y="53730"/>
                </a:lnTo>
                <a:lnTo>
                  <a:pt x="26865" y="53730"/>
                </a:lnTo>
                <a:lnTo>
                  <a:pt x="25499" y="53691"/>
                </a:lnTo>
                <a:lnTo>
                  <a:pt x="24132" y="53613"/>
                </a:lnTo>
                <a:lnTo>
                  <a:pt x="22765" y="53418"/>
                </a:lnTo>
                <a:lnTo>
                  <a:pt x="21477" y="53183"/>
                </a:lnTo>
                <a:lnTo>
                  <a:pt x="20149" y="52871"/>
                </a:lnTo>
                <a:lnTo>
                  <a:pt x="18900" y="52520"/>
                </a:lnTo>
                <a:lnTo>
                  <a:pt x="17650" y="52090"/>
                </a:lnTo>
                <a:lnTo>
                  <a:pt x="16401" y="51621"/>
                </a:lnTo>
                <a:lnTo>
                  <a:pt x="15229" y="51075"/>
                </a:lnTo>
                <a:lnTo>
                  <a:pt x="14058" y="50489"/>
                </a:lnTo>
                <a:lnTo>
                  <a:pt x="12925" y="49825"/>
                </a:lnTo>
                <a:lnTo>
                  <a:pt x="11832" y="49161"/>
                </a:lnTo>
                <a:lnTo>
                  <a:pt x="10778" y="48381"/>
                </a:lnTo>
                <a:lnTo>
                  <a:pt x="9762" y="47600"/>
                </a:lnTo>
                <a:lnTo>
                  <a:pt x="8825" y="46741"/>
                </a:lnTo>
                <a:lnTo>
                  <a:pt x="7888" y="45882"/>
                </a:lnTo>
                <a:lnTo>
                  <a:pt x="6990" y="44944"/>
                </a:lnTo>
                <a:lnTo>
                  <a:pt x="6131" y="43968"/>
                </a:lnTo>
                <a:lnTo>
                  <a:pt x="5350" y="42953"/>
                </a:lnTo>
                <a:lnTo>
                  <a:pt x="4608" y="41899"/>
                </a:lnTo>
                <a:lnTo>
                  <a:pt x="3905" y="40805"/>
                </a:lnTo>
                <a:lnTo>
                  <a:pt x="3242" y="39673"/>
                </a:lnTo>
                <a:lnTo>
                  <a:pt x="2656" y="38502"/>
                </a:lnTo>
                <a:lnTo>
                  <a:pt x="2109" y="37330"/>
                </a:lnTo>
                <a:lnTo>
                  <a:pt x="1641" y="36120"/>
                </a:lnTo>
                <a:lnTo>
                  <a:pt x="1211" y="34870"/>
                </a:lnTo>
                <a:lnTo>
                  <a:pt x="860" y="33582"/>
                </a:lnTo>
                <a:lnTo>
                  <a:pt x="547" y="32293"/>
                </a:lnTo>
                <a:lnTo>
                  <a:pt x="313" y="30965"/>
                </a:lnTo>
                <a:lnTo>
                  <a:pt x="157" y="29599"/>
                </a:lnTo>
                <a:lnTo>
                  <a:pt x="40" y="28232"/>
                </a:lnTo>
                <a:lnTo>
                  <a:pt x="1" y="26865"/>
                </a:lnTo>
                <a:lnTo>
                  <a:pt x="1" y="26865"/>
                </a:lnTo>
                <a:lnTo>
                  <a:pt x="40" y="25499"/>
                </a:lnTo>
                <a:lnTo>
                  <a:pt x="157" y="24132"/>
                </a:lnTo>
                <a:lnTo>
                  <a:pt x="313" y="22765"/>
                </a:lnTo>
                <a:lnTo>
                  <a:pt x="547" y="21438"/>
                </a:lnTo>
                <a:lnTo>
                  <a:pt x="860" y="20149"/>
                </a:lnTo>
                <a:lnTo>
                  <a:pt x="1211" y="18861"/>
                </a:lnTo>
                <a:lnTo>
                  <a:pt x="1641" y="17611"/>
                </a:lnTo>
                <a:lnTo>
                  <a:pt x="2109" y="16401"/>
                </a:lnTo>
                <a:lnTo>
                  <a:pt x="2656" y="15229"/>
                </a:lnTo>
                <a:lnTo>
                  <a:pt x="3242" y="14058"/>
                </a:lnTo>
                <a:lnTo>
                  <a:pt x="3905" y="12926"/>
                </a:lnTo>
                <a:lnTo>
                  <a:pt x="4608" y="11832"/>
                </a:lnTo>
                <a:lnTo>
                  <a:pt x="5350" y="10778"/>
                </a:lnTo>
                <a:lnTo>
                  <a:pt x="6131" y="9763"/>
                </a:lnTo>
                <a:lnTo>
                  <a:pt x="6990" y="8786"/>
                </a:lnTo>
                <a:lnTo>
                  <a:pt x="7888" y="7849"/>
                </a:lnTo>
                <a:lnTo>
                  <a:pt x="8825" y="6990"/>
                </a:lnTo>
                <a:lnTo>
                  <a:pt x="9762" y="6131"/>
                </a:lnTo>
                <a:lnTo>
                  <a:pt x="10778" y="5350"/>
                </a:lnTo>
                <a:lnTo>
                  <a:pt x="11832" y="4569"/>
                </a:lnTo>
                <a:lnTo>
                  <a:pt x="12925" y="3906"/>
                </a:lnTo>
                <a:lnTo>
                  <a:pt x="14058" y="3242"/>
                </a:lnTo>
                <a:lnTo>
                  <a:pt x="15229" y="2656"/>
                </a:lnTo>
                <a:lnTo>
                  <a:pt x="16401" y="2109"/>
                </a:lnTo>
                <a:lnTo>
                  <a:pt x="17650" y="1641"/>
                </a:lnTo>
                <a:lnTo>
                  <a:pt x="18900" y="1211"/>
                </a:lnTo>
                <a:lnTo>
                  <a:pt x="20149" y="860"/>
                </a:lnTo>
                <a:lnTo>
                  <a:pt x="21477" y="547"/>
                </a:lnTo>
                <a:lnTo>
                  <a:pt x="22765" y="313"/>
                </a:lnTo>
                <a:lnTo>
                  <a:pt x="24132" y="118"/>
                </a:lnTo>
                <a:lnTo>
                  <a:pt x="25499" y="40"/>
                </a:lnTo>
                <a:lnTo>
                  <a:pt x="26865" y="1"/>
                </a:lnTo>
                <a:lnTo>
                  <a:pt x="26865" y="1"/>
                </a:lnTo>
                <a:lnTo>
                  <a:pt x="28271" y="40"/>
                </a:lnTo>
                <a:lnTo>
                  <a:pt x="29638" y="118"/>
                </a:lnTo>
                <a:lnTo>
                  <a:pt x="30965" y="313"/>
                </a:lnTo>
                <a:lnTo>
                  <a:pt x="32293" y="547"/>
                </a:lnTo>
                <a:lnTo>
                  <a:pt x="33581" y="860"/>
                </a:lnTo>
                <a:lnTo>
                  <a:pt x="34870" y="1211"/>
                </a:lnTo>
                <a:lnTo>
                  <a:pt x="36120" y="1641"/>
                </a:lnTo>
                <a:lnTo>
                  <a:pt x="37330" y="2109"/>
                </a:lnTo>
                <a:lnTo>
                  <a:pt x="38501" y="2656"/>
                </a:lnTo>
                <a:lnTo>
                  <a:pt x="39673" y="3242"/>
                </a:lnTo>
                <a:lnTo>
                  <a:pt x="40805" y="3906"/>
                </a:lnTo>
                <a:lnTo>
                  <a:pt x="41899" y="4569"/>
                </a:lnTo>
                <a:lnTo>
                  <a:pt x="42953" y="5350"/>
                </a:lnTo>
                <a:lnTo>
                  <a:pt x="43968" y="6131"/>
                </a:lnTo>
                <a:lnTo>
                  <a:pt x="44944" y="6990"/>
                </a:lnTo>
                <a:lnTo>
                  <a:pt x="45881" y="7849"/>
                </a:lnTo>
                <a:lnTo>
                  <a:pt x="46780" y="8786"/>
                </a:lnTo>
                <a:lnTo>
                  <a:pt x="47600" y="9763"/>
                </a:lnTo>
                <a:lnTo>
                  <a:pt x="48420" y="10778"/>
                </a:lnTo>
                <a:lnTo>
                  <a:pt x="49161" y="11832"/>
                </a:lnTo>
                <a:lnTo>
                  <a:pt x="49864" y="12926"/>
                </a:lnTo>
                <a:lnTo>
                  <a:pt x="50489" y="14058"/>
                </a:lnTo>
                <a:lnTo>
                  <a:pt x="51075" y="15229"/>
                </a:lnTo>
                <a:lnTo>
                  <a:pt x="51621" y="16401"/>
                </a:lnTo>
                <a:lnTo>
                  <a:pt x="52129" y="17611"/>
                </a:lnTo>
                <a:lnTo>
                  <a:pt x="52520" y="18861"/>
                </a:lnTo>
                <a:lnTo>
                  <a:pt x="52910" y="20149"/>
                </a:lnTo>
                <a:lnTo>
                  <a:pt x="53183" y="21438"/>
                </a:lnTo>
                <a:lnTo>
                  <a:pt x="53418" y="22765"/>
                </a:lnTo>
                <a:lnTo>
                  <a:pt x="53613" y="24132"/>
                </a:lnTo>
                <a:lnTo>
                  <a:pt x="53691" y="25499"/>
                </a:lnTo>
                <a:lnTo>
                  <a:pt x="53730" y="26865"/>
                </a:lnTo>
                <a:lnTo>
                  <a:pt x="53730" y="26865"/>
                </a:lnTo>
                <a:close/>
              </a:path>
            </a:pathLst>
          </a:custGeom>
          <a:noFill/>
          <a:ln w="23425" cap="rnd" cmpd="sng">
            <a:solidFill>
              <a:srgbClr val="FF31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2" name="Google Shape;2182;p37"/>
          <p:cNvGrpSpPr/>
          <p:nvPr/>
        </p:nvGrpSpPr>
        <p:grpSpPr>
          <a:xfrm>
            <a:off x="2399960" y="871118"/>
            <a:ext cx="4287930" cy="3642388"/>
            <a:chOff x="4611450" y="3151300"/>
            <a:chExt cx="667725" cy="567200"/>
          </a:xfrm>
        </p:grpSpPr>
        <p:sp>
          <p:nvSpPr>
            <p:cNvPr id="2183" name="Google Shape;2183;p37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6" name="Google Shape;2196;p37"/>
          <p:cNvSpPr/>
          <p:nvPr/>
        </p:nvSpPr>
        <p:spPr>
          <a:xfrm>
            <a:off x="3161643" y="-1861624"/>
            <a:ext cx="2820666" cy="2823640"/>
          </a:xfrm>
          <a:custGeom>
            <a:avLst/>
            <a:gdLst/>
            <a:ahLst/>
            <a:cxnLst/>
            <a:rect l="l" t="t" r="r" b="b"/>
            <a:pathLst>
              <a:path w="36979" h="37018" extrusionOk="0">
                <a:moveTo>
                  <a:pt x="18509" y="1"/>
                </a:moveTo>
                <a:lnTo>
                  <a:pt x="17533" y="40"/>
                </a:lnTo>
                <a:lnTo>
                  <a:pt x="16595" y="118"/>
                </a:lnTo>
                <a:lnTo>
                  <a:pt x="15697" y="235"/>
                </a:lnTo>
                <a:lnTo>
                  <a:pt x="14760" y="391"/>
                </a:lnTo>
                <a:lnTo>
                  <a:pt x="13862" y="586"/>
                </a:lnTo>
                <a:lnTo>
                  <a:pt x="13003" y="860"/>
                </a:lnTo>
                <a:lnTo>
                  <a:pt x="12144" y="1133"/>
                </a:lnTo>
                <a:lnTo>
                  <a:pt x="11285" y="1484"/>
                </a:lnTo>
                <a:lnTo>
                  <a:pt x="10465" y="1836"/>
                </a:lnTo>
                <a:lnTo>
                  <a:pt x="9684" y="2265"/>
                </a:lnTo>
                <a:lnTo>
                  <a:pt x="8903" y="2695"/>
                </a:lnTo>
                <a:lnTo>
                  <a:pt x="8161" y="3163"/>
                </a:lnTo>
                <a:lnTo>
                  <a:pt x="7419" y="3671"/>
                </a:lnTo>
                <a:lnTo>
                  <a:pt x="6755" y="4257"/>
                </a:lnTo>
                <a:lnTo>
                  <a:pt x="6053" y="4803"/>
                </a:lnTo>
                <a:lnTo>
                  <a:pt x="5428" y="5428"/>
                </a:lnTo>
                <a:lnTo>
                  <a:pt x="4803" y="6092"/>
                </a:lnTo>
                <a:lnTo>
                  <a:pt x="4217" y="6756"/>
                </a:lnTo>
                <a:lnTo>
                  <a:pt x="3671" y="7459"/>
                </a:lnTo>
                <a:lnTo>
                  <a:pt x="3163" y="8162"/>
                </a:lnTo>
                <a:lnTo>
                  <a:pt x="2695" y="8903"/>
                </a:lnTo>
                <a:lnTo>
                  <a:pt x="2226" y="9684"/>
                </a:lnTo>
                <a:lnTo>
                  <a:pt x="1836" y="10504"/>
                </a:lnTo>
                <a:lnTo>
                  <a:pt x="1445" y="11324"/>
                </a:lnTo>
                <a:lnTo>
                  <a:pt x="1133" y="12144"/>
                </a:lnTo>
                <a:lnTo>
                  <a:pt x="820" y="13003"/>
                </a:lnTo>
                <a:lnTo>
                  <a:pt x="586" y="13901"/>
                </a:lnTo>
                <a:lnTo>
                  <a:pt x="391" y="14800"/>
                </a:lnTo>
                <a:lnTo>
                  <a:pt x="235" y="15698"/>
                </a:lnTo>
                <a:lnTo>
                  <a:pt x="117" y="16635"/>
                </a:lnTo>
                <a:lnTo>
                  <a:pt x="39" y="17572"/>
                </a:lnTo>
                <a:lnTo>
                  <a:pt x="0" y="18509"/>
                </a:lnTo>
                <a:lnTo>
                  <a:pt x="39" y="19446"/>
                </a:lnTo>
                <a:lnTo>
                  <a:pt x="117" y="20383"/>
                </a:lnTo>
                <a:lnTo>
                  <a:pt x="235" y="21320"/>
                </a:lnTo>
                <a:lnTo>
                  <a:pt x="391" y="22219"/>
                </a:lnTo>
                <a:lnTo>
                  <a:pt x="586" y="23117"/>
                </a:lnTo>
                <a:lnTo>
                  <a:pt x="820" y="24015"/>
                </a:lnTo>
                <a:lnTo>
                  <a:pt x="1133" y="24874"/>
                </a:lnTo>
                <a:lnTo>
                  <a:pt x="1445" y="25694"/>
                </a:lnTo>
                <a:lnTo>
                  <a:pt x="1836" y="26514"/>
                </a:lnTo>
                <a:lnTo>
                  <a:pt x="2226" y="27334"/>
                </a:lnTo>
                <a:lnTo>
                  <a:pt x="2695" y="28115"/>
                </a:lnTo>
                <a:lnTo>
                  <a:pt x="3163" y="28857"/>
                </a:lnTo>
                <a:lnTo>
                  <a:pt x="3671" y="29559"/>
                </a:lnTo>
                <a:lnTo>
                  <a:pt x="4217" y="30262"/>
                </a:lnTo>
                <a:lnTo>
                  <a:pt x="4803" y="30926"/>
                </a:lnTo>
                <a:lnTo>
                  <a:pt x="5428" y="31590"/>
                </a:lnTo>
                <a:lnTo>
                  <a:pt x="6053" y="32215"/>
                </a:lnTo>
                <a:lnTo>
                  <a:pt x="6755" y="32761"/>
                </a:lnTo>
                <a:lnTo>
                  <a:pt x="7419" y="33347"/>
                </a:lnTo>
                <a:lnTo>
                  <a:pt x="8161" y="33855"/>
                </a:lnTo>
                <a:lnTo>
                  <a:pt x="8903" y="34323"/>
                </a:lnTo>
                <a:lnTo>
                  <a:pt x="9684" y="34753"/>
                </a:lnTo>
                <a:lnTo>
                  <a:pt x="10465" y="35182"/>
                </a:lnTo>
                <a:lnTo>
                  <a:pt x="11285" y="35534"/>
                </a:lnTo>
                <a:lnTo>
                  <a:pt x="12144" y="35885"/>
                </a:lnTo>
                <a:lnTo>
                  <a:pt x="13003" y="36158"/>
                </a:lnTo>
                <a:lnTo>
                  <a:pt x="13862" y="36432"/>
                </a:lnTo>
                <a:lnTo>
                  <a:pt x="14760" y="36627"/>
                </a:lnTo>
                <a:lnTo>
                  <a:pt x="15697" y="36783"/>
                </a:lnTo>
                <a:lnTo>
                  <a:pt x="16595" y="36900"/>
                </a:lnTo>
                <a:lnTo>
                  <a:pt x="17533" y="36978"/>
                </a:lnTo>
                <a:lnTo>
                  <a:pt x="18509" y="37018"/>
                </a:lnTo>
                <a:lnTo>
                  <a:pt x="19446" y="36978"/>
                </a:lnTo>
                <a:lnTo>
                  <a:pt x="20383" y="36900"/>
                </a:lnTo>
                <a:lnTo>
                  <a:pt x="21320" y="36783"/>
                </a:lnTo>
                <a:lnTo>
                  <a:pt x="22218" y="36627"/>
                </a:lnTo>
                <a:lnTo>
                  <a:pt x="23116" y="36432"/>
                </a:lnTo>
                <a:lnTo>
                  <a:pt x="24015" y="36158"/>
                </a:lnTo>
                <a:lnTo>
                  <a:pt x="24874" y="35885"/>
                </a:lnTo>
                <a:lnTo>
                  <a:pt x="25694" y="35534"/>
                </a:lnTo>
                <a:lnTo>
                  <a:pt x="26514" y="35182"/>
                </a:lnTo>
                <a:lnTo>
                  <a:pt x="27334" y="34753"/>
                </a:lnTo>
                <a:lnTo>
                  <a:pt x="28075" y="34323"/>
                </a:lnTo>
                <a:lnTo>
                  <a:pt x="28856" y="33855"/>
                </a:lnTo>
                <a:lnTo>
                  <a:pt x="29559" y="33347"/>
                </a:lnTo>
                <a:lnTo>
                  <a:pt x="30262" y="32761"/>
                </a:lnTo>
                <a:lnTo>
                  <a:pt x="30926" y="32215"/>
                </a:lnTo>
                <a:lnTo>
                  <a:pt x="31590" y="31590"/>
                </a:lnTo>
                <a:lnTo>
                  <a:pt x="32175" y="30926"/>
                </a:lnTo>
                <a:lnTo>
                  <a:pt x="32761" y="30262"/>
                </a:lnTo>
                <a:lnTo>
                  <a:pt x="33308" y="29559"/>
                </a:lnTo>
                <a:lnTo>
                  <a:pt x="33855" y="28857"/>
                </a:lnTo>
                <a:lnTo>
                  <a:pt x="34323" y="28115"/>
                </a:lnTo>
                <a:lnTo>
                  <a:pt x="34753" y="27334"/>
                </a:lnTo>
                <a:lnTo>
                  <a:pt x="35182" y="26514"/>
                </a:lnTo>
                <a:lnTo>
                  <a:pt x="35534" y="25694"/>
                </a:lnTo>
                <a:lnTo>
                  <a:pt x="35885" y="24874"/>
                </a:lnTo>
                <a:lnTo>
                  <a:pt x="36158" y="24015"/>
                </a:lnTo>
                <a:lnTo>
                  <a:pt x="36432" y="23117"/>
                </a:lnTo>
                <a:lnTo>
                  <a:pt x="36627" y="22219"/>
                </a:lnTo>
                <a:lnTo>
                  <a:pt x="36783" y="21320"/>
                </a:lnTo>
                <a:lnTo>
                  <a:pt x="36900" y="20383"/>
                </a:lnTo>
                <a:lnTo>
                  <a:pt x="36978" y="19446"/>
                </a:lnTo>
                <a:lnTo>
                  <a:pt x="36978" y="18509"/>
                </a:lnTo>
                <a:lnTo>
                  <a:pt x="36978" y="17572"/>
                </a:lnTo>
                <a:lnTo>
                  <a:pt x="36900" y="16635"/>
                </a:lnTo>
                <a:lnTo>
                  <a:pt x="36783" y="15698"/>
                </a:lnTo>
                <a:lnTo>
                  <a:pt x="36627" y="14800"/>
                </a:lnTo>
                <a:lnTo>
                  <a:pt x="36432" y="13901"/>
                </a:lnTo>
                <a:lnTo>
                  <a:pt x="36158" y="13003"/>
                </a:lnTo>
                <a:lnTo>
                  <a:pt x="35885" y="12144"/>
                </a:lnTo>
                <a:lnTo>
                  <a:pt x="35534" y="11324"/>
                </a:lnTo>
                <a:lnTo>
                  <a:pt x="35182" y="10504"/>
                </a:lnTo>
                <a:lnTo>
                  <a:pt x="34753" y="9684"/>
                </a:lnTo>
                <a:lnTo>
                  <a:pt x="34323" y="8903"/>
                </a:lnTo>
                <a:lnTo>
                  <a:pt x="33855" y="8162"/>
                </a:lnTo>
                <a:lnTo>
                  <a:pt x="33308" y="7459"/>
                </a:lnTo>
                <a:lnTo>
                  <a:pt x="32761" y="6756"/>
                </a:lnTo>
                <a:lnTo>
                  <a:pt x="32175" y="6092"/>
                </a:lnTo>
                <a:lnTo>
                  <a:pt x="31590" y="5428"/>
                </a:lnTo>
                <a:lnTo>
                  <a:pt x="30926" y="4803"/>
                </a:lnTo>
                <a:lnTo>
                  <a:pt x="30262" y="4257"/>
                </a:lnTo>
                <a:lnTo>
                  <a:pt x="29559" y="3671"/>
                </a:lnTo>
                <a:lnTo>
                  <a:pt x="28856" y="3163"/>
                </a:lnTo>
                <a:lnTo>
                  <a:pt x="28075" y="2695"/>
                </a:lnTo>
                <a:lnTo>
                  <a:pt x="27334" y="2265"/>
                </a:lnTo>
                <a:lnTo>
                  <a:pt x="26514" y="1836"/>
                </a:lnTo>
                <a:lnTo>
                  <a:pt x="25694" y="1484"/>
                </a:lnTo>
                <a:lnTo>
                  <a:pt x="24874" y="1133"/>
                </a:lnTo>
                <a:lnTo>
                  <a:pt x="24015" y="860"/>
                </a:lnTo>
                <a:lnTo>
                  <a:pt x="23116" y="586"/>
                </a:lnTo>
                <a:lnTo>
                  <a:pt x="22218" y="391"/>
                </a:lnTo>
                <a:lnTo>
                  <a:pt x="21320" y="235"/>
                </a:lnTo>
                <a:lnTo>
                  <a:pt x="20383" y="118"/>
                </a:lnTo>
                <a:lnTo>
                  <a:pt x="19446" y="40"/>
                </a:lnTo>
                <a:lnTo>
                  <a:pt x="18509" y="1"/>
                </a:lnTo>
                <a:close/>
              </a:path>
            </a:pathLst>
          </a:custGeom>
          <a:solidFill>
            <a:srgbClr val="FFB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 Regular"/>
              <a:buNone/>
              <a:defRPr sz="3400">
                <a:solidFill>
                  <a:schemeClr val="dk1"/>
                </a:solidFill>
                <a:latin typeface="Karla Regular"/>
                <a:ea typeface="Karla Regular"/>
                <a:cs typeface="Karla Regular"/>
                <a:sym typeface="Karla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81" r:id="rId6"/>
    <p:sldLayoutId id="2147483682" r:id="rId7"/>
    <p:sldLayoutId id="214748368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7" name="Google Shape;2207;p40"/>
          <p:cNvPicPr preferRelativeResize="0"/>
          <p:nvPr/>
        </p:nvPicPr>
        <p:blipFill>
          <a:blip r:embed="rId3"/>
          <a:srcRect l="30764" r="30764"/>
          <a:stretch/>
        </p:blipFill>
        <p:spPr>
          <a:xfrm>
            <a:off x="0" y="0"/>
            <a:ext cx="2638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8" name="Google Shape;2208;p40"/>
          <p:cNvSpPr/>
          <p:nvPr/>
        </p:nvSpPr>
        <p:spPr>
          <a:xfrm flipH="1">
            <a:off x="721125" y="4336700"/>
            <a:ext cx="2785365" cy="2785308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09" name="Google Shape;2209;p40"/>
          <p:cNvGrpSpPr/>
          <p:nvPr/>
        </p:nvGrpSpPr>
        <p:grpSpPr>
          <a:xfrm flipH="1">
            <a:off x="-352355" y="3454401"/>
            <a:ext cx="1051274" cy="787312"/>
            <a:chOff x="3585475" y="1537675"/>
            <a:chExt cx="649175" cy="486175"/>
          </a:xfrm>
        </p:grpSpPr>
        <p:sp>
          <p:nvSpPr>
            <p:cNvPr id="2210" name="Google Shape;2210;p40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1" name="Google Shape;2211;p40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2" name="Google Shape;2212;p40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3" name="Google Shape;2213;p40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4" name="Google Shape;2214;p40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5" name="Google Shape;2215;p40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6" name="Google Shape;2216;p40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7" name="Google Shape;2217;p40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8" name="Google Shape;2218;p40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9" name="Google Shape;2219;p40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0" name="Google Shape;2220;p40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1" name="Google Shape;2221;p40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2" name="Google Shape;2222;p40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3" name="Google Shape;2223;p40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4" name="Google Shape;2224;p40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5" name="Google Shape;2225;p40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6" name="Google Shape;2226;p40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30" name="Google Shape;2230;p40"/>
          <p:cNvGrpSpPr/>
          <p:nvPr/>
        </p:nvGrpSpPr>
        <p:grpSpPr>
          <a:xfrm flipH="1">
            <a:off x="2210779" y="313057"/>
            <a:ext cx="656180" cy="633875"/>
            <a:chOff x="2556550" y="3309450"/>
            <a:chExt cx="545725" cy="527175"/>
          </a:xfrm>
        </p:grpSpPr>
        <p:sp>
          <p:nvSpPr>
            <p:cNvPr id="2231" name="Google Shape;2231;p40"/>
            <p:cNvSpPr/>
            <p:nvPr/>
          </p:nvSpPr>
          <p:spPr>
            <a:xfrm>
              <a:off x="2556550" y="3440250"/>
              <a:ext cx="396375" cy="396375"/>
            </a:xfrm>
            <a:custGeom>
              <a:avLst/>
              <a:gdLst/>
              <a:ahLst/>
              <a:cxnLst/>
              <a:rect l="l" t="t" r="r" b="b"/>
              <a:pathLst>
                <a:path w="15855" h="15855" extrusionOk="0">
                  <a:moveTo>
                    <a:pt x="1" y="1"/>
                  </a:moveTo>
                  <a:lnTo>
                    <a:pt x="1" y="15854"/>
                  </a:lnTo>
                  <a:lnTo>
                    <a:pt x="15854" y="15854"/>
                  </a:lnTo>
                  <a:lnTo>
                    <a:pt x="158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2704950" y="3309450"/>
              <a:ext cx="397325" cy="396350"/>
            </a:xfrm>
            <a:custGeom>
              <a:avLst/>
              <a:gdLst/>
              <a:ahLst/>
              <a:cxnLst/>
              <a:rect l="l" t="t" r="r" b="b"/>
              <a:pathLst>
                <a:path w="15893" h="15854" fill="none" extrusionOk="0">
                  <a:moveTo>
                    <a:pt x="15893" y="15854"/>
                  </a:moveTo>
                  <a:lnTo>
                    <a:pt x="0" y="15854"/>
                  </a:lnTo>
                  <a:lnTo>
                    <a:pt x="0" y="0"/>
                  </a:lnTo>
                  <a:lnTo>
                    <a:pt x="15893" y="0"/>
                  </a:lnTo>
                  <a:lnTo>
                    <a:pt x="15893" y="15854"/>
                  </a:lnTo>
                  <a:close/>
                </a:path>
              </a:pathLst>
            </a:custGeom>
            <a:noFill/>
            <a:ln w="1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33" name="Google Shape;2233;p40"/>
          <p:cNvSpPr/>
          <p:nvPr/>
        </p:nvSpPr>
        <p:spPr>
          <a:xfrm>
            <a:off x="6463862" y="369925"/>
            <a:ext cx="2679884" cy="94386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Karla Regular"/>
                <a:ea typeface="Karla Regular"/>
                <a:cs typeface="Karla Regular"/>
                <a:sym typeface="Karla Regular"/>
              </a:rPr>
              <a:t>  BRANCH  </a:t>
            </a:r>
            <a:r>
              <a:rPr lang="en" sz="1800" dirty="0" smtClean="0">
                <a:solidFill>
                  <a:schemeClr val="accent4"/>
                </a:solidFill>
                <a:latin typeface="Karla Regular"/>
                <a:ea typeface="Karla Regular"/>
                <a:cs typeface="Karla Regular"/>
                <a:sym typeface="Karla Regular"/>
              </a:rPr>
              <a:t>-EE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4"/>
                </a:solidFill>
                <a:latin typeface="Karla Regular"/>
                <a:ea typeface="Karla Regular"/>
                <a:cs typeface="Karla Regular"/>
                <a:sym typeface="Karla Regular"/>
              </a:rPr>
              <a:t>SEMESTER-6th</a:t>
            </a:r>
            <a:endParaRPr sz="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35FFE-6F7C-4025-95EA-1FA6DFE35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602" y="3318203"/>
            <a:ext cx="1543050" cy="12556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688523" y="1313793"/>
            <a:ext cx="5027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>
                <a:latin typeface="Algerian" pitchFamily="82" charset="0"/>
              </a:rPr>
              <a:t>MICROPROCESSOR </a:t>
            </a:r>
          </a:p>
          <a:p>
            <a:r>
              <a:rPr lang="en-IN" sz="4000" dirty="0">
                <a:latin typeface="Algerian" pitchFamily="82" charset="0"/>
              </a:rPr>
              <a:t> </a:t>
            </a:r>
            <a:r>
              <a:rPr lang="en-IN" sz="4000" dirty="0" smtClean="0">
                <a:latin typeface="Algerian" pitchFamily="82" charset="0"/>
              </a:rPr>
              <a:t>                &amp;</a:t>
            </a:r>
          </a:p>
          <a:p>
            <a:r>
              <a:rPr lang="en-IN" sz="4000" dirty="0" smtClean="0">
                <a:latin typeface="Algerian" pitchFamily="82" charset="0"/>
              </a:rPr>
              <a:t>MICROCONTROLLERS</a:t>
            </a:r>
            <a:endParaRPr lang="en-IN" sz="4000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359300"/>
            <a:ext cx="7804875" cy="572700"/>
          </a:xfrm>
        </p:spPr>
        <p:txBody>
          <a:bodyPr/>
          <a:lstStyle/>
          <a:p>
            <a:pPr algn="l"/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3557964"/>
            <a:ext cx="1543050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19925" cy="3593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59" y="0"/>
            <a:ext cx="7704000" cy="5727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8051 MICROCONTROLLER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67266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954" y="3466394"/>
            <a:ext cx="1543050" cy="1166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7265"/>
            <a:ext cx="7367955" cy="3175545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19864"/>
            <a:ext cx="1543050" cy="1166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713785" cy="351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771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19864"/>
            <a:ext cx="1543050" cy="1166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600950" cy="389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946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954" y="3466394"/>
            <a:ext cx="1543050" cy="1166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455876" cy="38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231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123" y="3502279"/>
            <a:ext cx="1543050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403123" cy="4004811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123" y="3502279"/>
            <a:ext cx="1543050" cy="1166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3123" cy="375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896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457" y="3555034"/>
            <a:ext cx="1543050" cy="116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39114"/>
            <a:ext cx="8884507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IN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Rectangular Patch - an overview | ScienceDirect To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AutoShape 6" descr="Rectangular Patch - an overview | ScienceDirect Topic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8" descr="Rectangular Patch - an overview | ScienceDirect Topic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10" descr="https://encrypted-tbn0.gstatic.com/images?q=tbn:ANd9GcT6RXZh9qYlvjLZzpZIGAHsYj7Z84PZusEhN0tx2KA7QKgJpxHZedXMyju9XKnOdhBcHRX1KASxqUHCUg&amp;usqp=CA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12" descr="https://encrypted-tbn0.gstatic.com/images?q=tbn:ANd9GcT6RXZh9qYlvjLZzpZIGAHsYj7Z84PZusEhN0tx2KA7QKgJpxHZedXMyju9XKnOdhBcHRX1KASxqUHCUg&amp;usqp=CA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14" descr="https://encrypted-tbn0.gstatic.com/images?q=tbn:ANd9GcT6RXZh9qYlvjLZzpZIGAHsYj7Z84PZusEhN0tx2KA7QKgJpxHZedXMyju9XKnOdhBcHRX1KASxqUHCUg&amp;usqp=CA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55877" cy="3755817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340" y="3519864"/>
            <a:ext cx="1543050" cy="1166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5340" cy="3793274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67" y="3485997"/>
            <a:ext cx="1543050" cy="1166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0667" cy="3727938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287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067" y="3435198"/>
            <a:ext cx="1543050" cy="1166436"/>
          </a:xfrm>
          <a:prstGeom prst="rect">
            <a:avLst/>
          </a:prstGeom>
        </p:spPr>
      </p:pic>
      <p:pic>
        <p:nvPicPr>
          <p:cNvPr id="1026" name="Picture 2" descr="https://image2.slideserve.com/3765961/interrupts-programming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349067" cy="35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86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25" y="3557964"/>
            <a:ext cx="1543050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4"/>
            <a:ext cx="7138737" cy="367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644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604531"/>
            <a:ext cx="1543050" cy="1166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0" y="877329"/>
            <a:ext cx="9106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mage2.slideserve.com/3765961/slide3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" y="-1"/>
            <a:ext cx="7278130" cy="39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19864"/>
            <a:ext cx="1543050" cy="1166436"/>
          </a:xfrm>
          <a:prstGeom prst="rect">
            <a:avLst/>
          </a:prstGeom>
        </p:spPr>
      </p:pic>
      <p:pic>
        <p:nvPicPr>
          <p:cNvPr id="3078" name="Picture 6" descr="https://image2.slideserve.com/3765961/interrupt-sources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600950" cy="364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19864"/>
            <a:ext cx="1543050" cy="1166436"/>
          </a:xfrm>
          <a:prstGeom prst="rect">
            <a:avLst/>
          </a:prstGeom>
        </p:spPr>
      </p:pic>
      <p:pic>
        <p:nvPicPr>
          <p:cNvPr id="4098" name="Picture 2" descr="https://image2.slideserve.com/3765961/interrupt-vectors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600950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1101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19864"/>
            <a:ext cx="1543050" cy="1166436"/>
          </a:xfrm>
          <a:prstGeom prst="rect">
            <a:avLst/>
          </a:prstGeom>
        </p:spPr>
      </p:pic>
      <p:pic>
        <p:nvPicPr>
          <p:cNvPr id="5122" name="Picture 2" descr="https://image2.slideserve.com/3765961/slide6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401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9811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24000" cy="572700"/>
          </a:xfrm>
        </p:spPr>
        <p:txBody>
          <a:bodyPr/>
          <a:lstStyle/>
          <a:p>
            <a:endParaRPr lang="en-I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52131"/>
            <a:ext cx="1543050" cy="1166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649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  <p:pic>
        <p:nvPicPr>
          <p:cNvPr id="6146" name="Picture 2" descr="https://image2.slideserve.com/3765961/slide7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600950" cy="37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433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908" y="3401330"/>
            <a:ext cx="1543050" cy="1166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492" y="1013254"/>
            <a:ext cx="247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image2.slideserve.com/3765961/interrupt-priorities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8908" cy="36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56" y="0"/>
            <a:ext cx="7704000" cy="420130"/>
          </a:xfrm>
        </p:spPr>
        <p:txBody>
          <a:bodyPr/>
          <a:lstStyle/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267" y="3435197"/>
            <a:ext cx="1543050" cy="116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1340"/>
            <a:ext cx="8983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 smtClean="0"/>
          </a:p>
          <a:p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pic>
        <p:nvPicPr>
          <p:cNvPr id="8194" name="Picture 2" descr="https://image2.slideserve.com/3765961/interrupt-priorities-ip-register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0"/>
            <a:ext cx="7298266" cy="40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867" y="3485997"/>
            <a:ext cx="1543050" cy="1166436"/>
          </a:xfrm>
          <a:prstGeom prst="rect">
            <a:avLst/>
          </a:prstGeom>
        </p:spPr>
      </p:pic>
      <p:sp>
        <p:nvSpPr>
          <p:cNvPr id="6" name="AutoShape 4" descr="1.MIMO along with millimetre wave&#10;(8x8 for LTE-A).&#10;2.The array size also can be large&#10;Requirements on 5G antenna&#10;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QUESTION WITH ANSWER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0" y="1017725"/>
            <a:ext cx="6529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1.. </a:t>
            </a:r>
            <a:r>
              <a:rPr lang="en-US" dirty="0"/>
              <a:t>The remaining address line of bus is decoded to generate chip select signal A. data B. address C. control bus D. both (a) and (b) 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0" y="1567335"/>
            <a:ext cx="5013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837988"/>
            <a:ext cx="6166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</a:t>
            </a:r>
            <a:r>
              <a:rPr lang="en-US" dirty="0"/>
              <a:t>. signal is generated by combining RD and WR signals with IO/M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control B. memory C. register D. system 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0" y="2417862"/>
            <a:ext cx="5169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2631861"/>
            <a:ext cx="6529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</a:t>
            </a:r>
            <a:r>
              <a:rPr lang="en-US" dirty="0"/>
              <a:t>. Memory is an integral part of a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 </a:t>
            </a:r>
            <a:r>
              <a:rPr lang="en-US" dirty="0"/>
              <a:t>A. supercomputer B. microcomputer C. mini computer D. mainframe computer ANSWER: B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-1" y="3215192"/>
            <a:ext cx="5826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</a:t>
            </a:r>
            <a:r>
              <a:rPr lang="en-US" dirty="0"/>
              <a:t>. has certain signal requirements write into and read from its registers A. memory B. register C. both (a) and (b) D. control</a:t>
            </a:r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 flipH="1">
            <a:off x="155574" y="3738412"/>
            <a:ext cx="23883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" y="4101963"/>
            <a:ext cx="5169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</a:t>
            </a:r>
            <a:r>
              <a:rPr lang="en-US" dirty="0"/>
              <a:t>. An is used to fetch one address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internal decoder B. external decoder C. encoder D. register </a:t>
            </a:r>
            <a:endParaRPr lang="en-IN" dirty="0"/>
          </a:p>
        </p:txBody>
      </p:sp>
      <p:sp>
        <p:nvSpPr>
          <p:cNvPr id="20" name="Rectangle 19"/>
          <p:cNvSpPr/>
          <p:nvPr/>
        </p:nvSpPr>
        <p:spPr>
          <a:xfrm flipH="1">
            <a:off x="-2" y="4653499"/>
            <a:ext cx="1617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522" y="3445219"/>
            <a:ext cx="1543050" cy="1166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6</a:t>
            </a:r>
            <a:r>
              <a:rPr lang="en-US" dirty="0"/>
              <a:t>. The primary function of the is to accept data from I/P devices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multiprocessor B. microprocessor C. peripherals D. interface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83976" y="523220"/>
            <a:ext cx="4077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14400"/>
            <a:ext cx="6858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7</a:t>
            </a:r>
            <a:r>
              <a:rPr lang="en-US" dirty="0"/>
              <a:t>. signal prevent the microprocessor from reading the same data more than one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pipelining B. handshaking C. controlling D. </a:t>
            </a:r>
            <a:r>
              <a:rPr lang="en-US" dirty="0" smtClean="0"/>
              <a:t>signaling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83976" y="1437620"/>
            <a:ext cx="4590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662" y="1674911"/>
            <a:ext cx="5887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8</a:t>
            </a:r>
            <a:r>
              <a:rPr lang="en-US" dirty="0"/>
              <a:t>. Bits in IRR interrupt </a:t>
            </a:r>
            <a:r>
              <a:rPr lang="en-US" dirty="0" smtClean="0"/>
              <a:t>are</a:t>
            </a:r>
          </a:p>
          <a:p>
            <a:r>
              <a:rPr lang="en-US" dirty="0" smtClean="0"/>
              <a:t> </a:t>
            </a:r>
            <a:r>
              <a:rPr lang="en-US" dirty="0"/>
              <a:t>A. reset B. set C. stop D. start</a:t>
            </a:r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0" y="2198131"/>
            <a:ext cx="3200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980" y="2435422"/>
            <a:ext cx="6899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9</a:t>
            </a:r>
            <a:r>
              <a:rPr lang="en-US" dirty="0"/>
              <a:t>. generate interrupt signal to microprocessor and receive </a:t>
            </a:r>
            <a:r>
              <a:rPr lang="en-US" dirty="0" smtClean="0"/>
              <a:t>acknowledge</a:t>
            </a:r>
          </a:p>
          <a:p>
            <a:r>
              <a:rPr lang="en-US" dirty="0" smtClean="0"/>
              <a:t> </a:t>
            </a:r>
            <a:r>
              <a:rPr lang="en-US" dirty="0"/>
              <a:t>A. priority resolver B. control logic C. interrupt request register D. interrupt register </a:t>
            </a:r>
            <a:endParaRPr lang="en-IN" dirty="0"/>
          </a:p>
        </p:txBody>
      </p:sp>
      <p:sp>
        <p:nvSpPr>
          <p:cNvPr id="17" name="Rectangle 16"/>
          <p:cNvSpPr/>
          <p:nvPr/>
        </p:nvSpPr>
        <p:spPr>
          <a:xfrm>
            <a:off x="0" y="2897087"/>
            <a:ext cx="13062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74645" y="313437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10</a:t>
            </a:r>
            <a:r>
              <a:rPr lang="en-US" dirty="0"/>
              <a:t>. The pin is used to select direct command word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A0 B. D7-D6 C. A12 D. AD7-AD6 </a:t>
            </a:r>
            <a:endParaRPr lang="en-IN" dirty="0"/>
          </a:p>
        </p:txBody>
      </p:sp>
      <p:sp>
        <p:nvSpPr>
          <p:cNvPr id="19" name="Rectangle 18"/>
          <p:cNvSpPr/>
          <p:nvPr/>
        </p:nvSpPr>
        <p:spPr>
          <a:xfrm>
            <a:off x="41869" y="3587113"/>
            <a:ext cx="1194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ANSWER: A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646" y="3531588"/>
            <a:ext cx="1543050" cy="1166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83582"/>
            <a:ext cx="6400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6</a:t>
            </a:r>
            <a:r>
              <a:rPr lang="en-US" dirty="0"/>
              <a:t>. The primary function of the is to accept data from I/P devices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multiprocessor </a:t>
            </a:r>
            <a:r>
              <a:rPr lang="en-US" dirty="0"/>
              <a:t>B. microprocessor C. peripherals D. interfaces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IN" dirty="0"/>
              <a:t>ANSWER: B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1" y="655082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7</a:t>
            </a:r>
            <a:r>
              <a:rPr lang="en-US" dirty="0"/>
              <a:t>. signal prevent the microprocessor from reading the same data more than </a:t>
            </a:r>
            <a:r>
              <a:rPr lang="en-US" dirty="0" smtClean="0"/>
              <a:t>one</a:t>
            </a:r>
          </a:p>
          <a:p>
            <a:r>
              <a:rPr lang="en-US" dirty="0" smtClean="0"/>
              <a:t> </a:t>
            </a:r>
            <a:r>
              <a:rPr lang="en-US" dirty="0"/>
              <a:t>A. pipelining B. handshaking C. controlling D. signaling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35169" y="1184031"/>
            <a:ext cx="39618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39374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8</a:t>
            </a:r>
            <a:r>
              <a:rPr lang="en-US" dirty="0"/>
              <a:t>. Bits in IRR interrupt are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reset B. set C. stop D. start 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117231" y="1818904"/>
            <a:ext cx="5040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69" y="2202418"/>
            <a:ext cx="6822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9</a:t>
            </a:r>
            <a:r>
              <a:rPr lang="en-US" dirty="0"/>
              <a:t>. generate interrupt signal to microprocessor and receive acknowledge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priority resolver B. control logic C. interrupt request register D. interrupt register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1" y="2767283"/>
            <a:ext cx="32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116705"/>
            <a:ext cx="48416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10</a:t>
            </a:r>
            <a:r>
              <a:rPr lang="en-US" dirty="0"/>
              <a:t>. The pin is used to select direct command word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A0 </a:t>
            </a:r>
            <a:r>
              <a:rPr lang="en-US" dirty="0"/>
              <a:t>B. D7-D6 C. A12 D. AD7-AD6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ANSWER</a:t>
            </a:r>
            <a:r>
              <a:rPr lang="en-US" dirty="0"/>
              <a:t>: A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0" y="3663767"/>
            <a:ext cx="5239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71. The is used to connect more microprocessor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peripheral device B. cascade C. I/O devices D. control unit</a:t>
            </a:r>
            <a:endParaRPr lang="en-IN" dirty="0"/>
          </a:p>
        </p:txBody>
      </p:sp>
      <p:sp>
        <p:nvSpPr>
          <p:cNvPr id="16" name="Rectangle 15"/>
          <p:cNvSpPr/>
          <p:nvPr/>
        </p:nvSpPr>
        <p:spPr>
          <a:xfrm flipH="1">
            <a:off x="-1" y="4246436"/>
            <a:ext cx="4267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6138000" cy="404062"/>
          </a:xfrm>
        </p:spPr>
        <p:txBody>
          <a:bodyPr/>
          <a:lstStyle/>
          <a:p>
            <a:pPr algn="l"/>
            <a:endParaRPr lang="en-IN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212" y="4144045"/>
            <a:ext cx="1827980" cy="1109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37318"/>
            <a:ext cx="5736771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290212" cy="4144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70;p44"/>
          <p:cNvGrpSpPr/>
          <p:nvPr/>
        </p:nvGrpSpPr>
        <p:grpSpPr>
          <a:xfrm>
            <a:off x="-538131" y="1994950"/>
            <a:ext cx="3273388" cy="2780528"/>
            <a:chOff x="4611450" y="3151300"/>
            <a:chExt cx="667725" cy="567200"/>
          </a:xfrm>
        </p:grpSpPr>
        <p:sp>
          <p:nvSpPr>
            <p:cNvPr id="2271" name="Google Shape;2271;p44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4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4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4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4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84" name="Google Shape;2284;p44"/>
          <p:cNvSpPr txBox="1">
            <a:spLocks noGrp="1"/>
          </p:cNvSpPr>
          <p:nvPr>
            <p:ph type="title"/>
          </p:nvPr>
        </p:nvSpPr>
        <p:spPr>
          <a:xfrm>
            <a:off x="0" y="2368385"/>
            <a:ext cx="9004041" cy="10686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3600" dirty="0"/>
              <a:t>Maximum mode system configuration</a:t>
            </a:r>
            <a:r>
              <a:rPr lang="en-US" sz="3600" dirty="0" smtClean="0"/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oogle Shape;2287;p44"/>
          <p:cNvGrpSpPr/>
          <p:nvPr/>
        </p:nvGrpSpPr>
        <p:grpSpPr>
          <a:xfrm>
            <a:off x="822170" y="108364"/>
            <a:ext cx="1051274" cy="787312"/>
            <a:chOff x="3585475" y="1537675"/>
            <a:chExt cx="649175" cy="486175"/>
          </a:xfrm>
        </p:grpSpPr>
        <p:sp>
          <p:nvSpPr>
            <p:cNvPr id="2288" name="Google Shape;2288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08" name="Google Shape;2308;p44"/>
          <p:cNvSpPr/>
          <p:nvPr/>
        </p:nvSpPr>
        <p:spPr>
          <a:xfrm>
            <a:off x="2914649" y="-1923727"/>
            <a:ext cx="3047951" cy="3048011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9" name="Google Shape;2309;p44"/>
          <p:cNvSpPr/>
          <p:nvPr/>
        </p:nvSpPr>
        <p:spPr>
          <a:xfrm>
            <a:off x="-1183750" y="446872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2310;p44"/>
          <p:cNvGrpSpPr/>
          <p:nvPr/>
        </p:nvGrpSpPr>
        <p:grpSpPr>
          <a:xfrm rot="5400000">
            <a:off x="7726295" y="3856189"/>
            <a:ext cx="1051274" cy="787312"/>
            <a:chOff x="3585475" y="1537675"/>
            <a:chExt cx="649175" cy="486175"/>
          </a:xfrm>
        </p:grpSpPr>
        <p:sp>
          <p:nvSpPr>
            <p:cNvPr id="2311" name="Google Shape;2311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85" y="3933215"/>
            <a:ext cx="1543050" cy="11664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 smtClean="0"/>
              <a:t>05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636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DISCUSS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-1" y="1017725"/>
            <a:ext cx="7803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mode system configuration, Direct memory access, Interfacing of D- to-A converter, A-to-D converter,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93518" y="1590425"/>
            <a:ext cx="6764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CRT Terminal Interface, Printer Interface, Programming of 8051 timers, 8051 serial interface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93518" y="2113646"/>
            <a:ext cx="7013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Introduction to 80386 and 80486 Microprocessor family.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385" y="3574473"/>
            <a:ext cx="1543050" cy="11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170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854" y="0"/>
            <a:ext cx="7704000" cy="5727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80386 ARCHITECTURE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964"/>
            <a:ext cx="7333385" cy="354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85" y="3954075"/>
            <a:ext cx="1543050" cy="753007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778" y="3428576"/>
            <a:ext cx="1543050" cy="1226408"/>
          </a:xfrm>
          <a:prstGeom prst="rect">
            <a:avLst/>
          </a:prstGeom>
        </p:spPr>
      </p:pic>
      <p:pic>
        <p:nvPicPr>
          <p:cNvPr id="2050" name="Picture 2" descr="https://image3.slideserve.com/6866452/slide2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52778" cy="368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460" y="3416050"/>
            <a:ext cx="1543050" cy="1226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40460" cy="3796689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830" y="3541311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8012" cy="3541311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18" y="3403524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227518" cy="3896495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18" y="3303452"/>
            <a:ext cx="1543050" cy="1226408"/>
          </a:xfrm>
          <a:prstGeom prst="rect">
            <a:avLst/>
          </a:prstGeom>
        </p:spPr>
      </p:pic>
      <p:pic>
        <p:nvPicPr>
          <p:cNvPr id="3074" name="Picture 2" descr="80486 Microprocessor &lt;ul&gt;&lt;li&gt;The 32-bit 80486 is the next evolutionary step up from the 80386. &lt;/li&gt;&lt;/ul&gt;&lt;ul&gt;&lt;li&gt;One of th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7518" cy="347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18" y="3303452"/>
            <a:ext cx="1543050" cy="1226408"/>
          </a:xfrm>
          <a:prstGeom prst="rect">
            <a:avLst/>
          </a:prstGeom>
        </p:spPr>
      </p:pic>
      <p:pic>
        <p:nvPicPr>
          <p:cNvPr id="4098" name="Picture 2" descr="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227518" cy="353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8393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18" y="3303452"/>
            <a:ext cx="1543050" cy="1226408"/>
          </a:xfrm>
          <a:prstGeom prst="rect">
            <a:avLst/>
          </a:prstGeom>
        </p:spPr>
      </p:pic>
      <p:pic>
        <p:nvPicPr>
          <p:cNvPr id="5122" name="Picture 2" descr="Pin Definitions &lt;ul&gt;&lt;li&gt;A  31 -A 2   : Address outputs A31-A2 provide the memory and I/O with the address during normal op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7518" cy="390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79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BUSES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020" y="3910579"/>
            <a:ext cx="1827980" cy="1109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632" y="1017725"/>
            <a:ext cx="7049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02124"/>
                </a:solidFill>
                <a:latin typeface="arial" panose="020B0604020202020204" pitchFamily="34" charset="0"/>
              </a:rPr>
              <a:t>* The 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width of the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address bus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determines the amount of memory a system can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address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. For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example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, a system with a 32-bit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address bus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can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address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2</a:t>
            </a:r>
            <a:r>
              <a:rPr lang="en-US" baseline="30000" dirty="0">
                <a:solidFill>
                  <a:srgbClr val="202124"/>
                </a:solidFill>
                <a:latin typeface="arial" panose="020B0604020202020204" pitchFamily="34" charset="0"/>
              </a:rPr>
              <a:t>32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(4,294,967,296) memory locations. If each memory location holds one byte, the addressable memory space is 4 </a:t>
            </a:r>
            <a:r>
              <a:rPr lang="en-US" dirty="0" err="1">
                <a:solidFill>
                  <a:srgbClr val="202124"/>
                </a:solidFill>
                <a:latin typeface="arial" panose="020B0604020202020204" pitchFamily="34" charset="0"/>
              </a:rPr>
              <a:t>GiB.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240632" y="2094697"/>
            <a:ext cx="6617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02124"/>
                </a:solidFill>
                <a:latin typeface="arial" panose="020B0604020202020204" pitchFamily="34" charset="0"/>
              </a:rPr>
              <a:t>* A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en-US" b="1" dirty="0" err="1">
                <a:solidFill>
                  <a:srgbClr val="202124"/>
                </a:solidFill>
                <a:latin typeface="arial" panose="020B0604020202020204" pitchFamily="34" charset="0"/>
              </a:rPr>
              <a:t>databus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is a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data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-centric software framework for distributing and managing real-time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data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in intelligent distributed systems. It allows applications and devices to work together as one, integrated system</a:t>
            </a:r>
            <a:r>
              <a:rPr lang="en-US" dirty="0" smtClean="0">
                <a:solidFill>
                  <a:srgbClr val="202124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dirty="0" smtClean="0"/>
              <a:t>* The</a:t>
            </a:r>
            <a:r>
              <a:rPr lang="en-US" dirty="0"/>
              <a:t> </a:t>
            </a:r>
            <a:r>
              <a:rPr lang="en-US" b="1" dirty="0"/>
              <a:t>control bus</a:t>
            </a:r>
            <a:r>
              <a:rPr lang="en-US" dirty="0"/>
              <a:t> is a bidirectional and assists the CPU in synchronizing </a:t>
            </a:r>
            <a:r>
              <a:rPr lang="en-US" b="1" dirty="0"/>
              <a:t>control</a:t>
            </a:r>
            <a:r>
              <a:rPr lang="en-US" dirty="0"/>
              <a:t> signals to the internal components and the external devices connected to the system. The </a:t>
            </a:r>
            <a:r>
              <a:rPr lang="en-US" b="1" dirty="0"/>
              <a:t>control bus</a:t>
            </a:r>
            <a:r>
              <a:rPr lang="en-US" dirty="0"/>
              <a:t> transmits the </a:t>
            </a:r>
            <a:r>
              <a:rPr lang="en-US" b="1" dirty="0"/>
              <a:t>control</a:t>
            </a:r>
            <a:r>
              <a:rPr lang="en-US" dirty="0"/>
              <a:t> signals such as device interrupt signal , byte enable signal , memory read or write signals and status signals.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426696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18" y="3303452"/>
            <a:ext cx="1543050" cy="1226408"/>
          </a:xfrm>
          <a:prstGeom prst="rect">
            <a:avLst/>
          </a:prstGeom>
        </p:spPr>
      </p:pic>
      <p:pic>
        <p:nvPicPr>
          <p:cNvPr id="6146" name="Picture 2" descr="&lt;ul&gt;&lt;li&gt;AHOLD : The address hold input causes the microprocessor to place its address bus connections at their high-impeda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7518" cy="33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564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18" y="3303452"/>
            <a:ext cx="1543050" cy="1226408"/>
          </a:xfrm>
          <a:prstGeom prst="rect">
            <a:avLst/>
          </a:prstGeom>
        </p:spPr>
      </p:pic>
      <p:pic>
        <p:nvPicPr>
          <p:cNvPr id="7170" name="Picture 2" descr="&lt;ul&gt;&lt;li&gt;  ____ &lt;/li&gt;&lt;/ul&gt;&lt;ul&gt;&lt;li&gt;BLAST : The burst last output shows that the burst bus cycle is complete on the next acti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7518" cy="357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73502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18" y="3303452"/>
            <a:ext cx="1543050" cy="1226408"/>
          </a:xfrm>
          <a:prstGeom prst="rect">
            <a:avLst/>
          </a:prstGeom>
        </p:spPr>
      </p:pic>
      <p:pic>
        <p:nvPicPr>
          <p:cNvPr id="8194" name="Picture 2" descr="&lt;ul&gt;&lt;li&gt;____ &lt;/li&gt;&lt;/ul&gt;&lt;ul&gt;&lt;li&gt;BRDY : The burst ready input is used to signal the microprocessor that a burst cycle is com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227518" cy="344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9261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QUESTION WITH ANSWER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18" y="3303452"/>
            <a:ext cx="1543050" cy="1226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1017725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1. The is used to connect more microprocessor </a:t>
            </a:r>
          </a:p>
          <a:p>
            <a:r>
              <a:rPr lang="en-US" smtClean="0"/>
              <a:t>A. peripheral device B. cascade C. I/O devices D. control unit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125260" y="1590427"/>
            <a:ext cx="2179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809946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</a:t>
            </a:r>
            <a:r>
              <a:rPr lang="en-US" dirty="0"/>
              <a:t>. CS connect the output of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encoder B. decoder C. slave program D. buffer 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0" y="2417862"/>
            <a:ext cx="5169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571750"/>
            <a:ext cx="7014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3</a:t>
            </a:r>
            <a:r>
              <a:rPr lang="en-IN" dirty="0" smtClean="0"/>
              <a:t>. </a:t>
            </a:r>
            <a:r>
              <a:rPr lang="en-IN" dirty="0"/>
              <a:t>Expansion for HMOS technology</a:t>
            </a:r>
            <a:r>
              <a:rPr lang="en-IN" dirty="0" smtClean="0"/>
              <a:t>_</a:t>
            </a:r>
          </a:p>
          <a:p>
            <a:r>
              <a:rPr lang="en-IN" dirty="0" smtClean="0"/>
              <a:t>A</a:t>
            </a:r>
            <a:r>
              <a:rPr lang="en-IN" dirty="0"/>
              <a:t>. high level mode oxygen semiconductor B. high level metal oxygen semiconductor C. high performance medium oxide semiconductor D. high performance metal oxide semiconductor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5259" y="3418565"/>
            <a:ext cx="1377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D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572453"/>
            <a:ext cx="72275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/>
              <a:t>ALE stands for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address latch enable B. address level enable C. address leak enable D. address leak extension 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 flipH="1">
            <a:off x="-1" y="4279664"/>
            <a:ext cx="1603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</p:spTree>
    <p:extLst>
      <p:ext uri="{BB962C8B-B14F-4D97-AF65-F5344CB8AC3E}">
        <p14:creationId xmlns:p14="http://schemas.microsoft.com/office/powerpoint/2010/main" val="185417420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518" y="3303452"/>
            <a:ext cx="1543050" cy="1226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5</a:t>
            </a:r>
            <a:r>
              <a:rPr lang="en-IN" dirty="0" smtClean="0"/>
              <a:t>. </a:t>
            </a:r>
            <a:r>
              <a:rPr lang="en-IN" dirty="0"/>
              <a:t>Access time is faster for </a:t>
            </a:r>
            <a:r>
              <a:rPr lang="en-IN" dirty="0" smtClean="0"/>
              <a:t>.</a:t>
            </a:r>
          </a:p>
          <a:p>
            <a:r>
              <a:rPr lang="en-IN" dirty="0" smtClean="0"/>
              <a:t> </a:t>
            </a:r>
            <a:r>
              <a:rPr lang="en-IN" dirty="0"/>
              <a:t>A. ROM B. SRAM C. DRAM D. ERAM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3220"/>
            <a:ext cx="5169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830997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 </a:t>
            </a:r>
            <a:r>
              <a:rPr lang="en-US" dirty="0"/>
              <a:t>Which is not part of the execution unit (EU</a:t>
            </a:r>
            <a:r>
              <a:rPr lang="en-US" dirty="0" smtClean="0"/>
              <a:t>)?</a:t>
            </a:r>
          </a:p>
          <a:p>
            <a:r>
              <a:rPr lang="en-US" dirty="0" smtClean="0"/>
              <a:t> </a:t>
            </a:r>
            <a:r>
              <a:rPr lang="en-US" dirty="0"/>
              <a:t>A. Arithmetic logic unit (ALU) B. Clock C. General registers D. Flags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0" y="1354218"/>
            <a:ext cx="4953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Ans.: B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61994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 </a:t>
            </a:r>
            <a:r>
              <a:rPr lang="en-US" dirty="0"/>
              <a:t>Which of the following is not an arithmetic instruction?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INC (increment) B. CMP (compare) C. DEC (decrement) D. ROL (rotate left) 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0" y="2185213"/>
            <a:ext cx="49584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Ans.: D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49299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. </a:t>
            </a:r>
            <a:r>
              <a:rPr lang="en-US" dirty="0"/>
              <a:t>During a read operation the CPU fetches </a:t>
            </a:r>
            <a:r>
              <a:rPr lang="en-US" dirty="0" smtClean="0"/>
              <a:t>_.</a:t>
            </a:r>
          </a:p>
          <a:p>
            <a:r>
              <a:rPr lang="en-US" dirty="0" smtClean="0"/>
              <a:t> </a:t>
            </a:r>
            <a:r>
              <a:rPr lang="en-US" dirty="0"/>
              <a:t>A. a program instruction B. another address C. data itself D. all of the above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 flipH="1">
            <a:off x="-1" y="3016210"/>
            <a:ext cx="58997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Ans.: 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177992"/>
            <a:ext cx="74279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9</a:t>
            </a:r>
            <a:r>
              <a:rPr lang="en-US" dirty="0"/>
              <a:t>. Which group of instructions do not affect the flags</a:t>
            </a:r>
            <a:r>
              <a:rPr lang="en-US" dirty="0" smtClean="0"/>
              <a:t>?</a:t>
            </a:r>
          </a:p>
          <a:p>
            <a:r>
              <a:rPr lang="en-US" dirty="0" smtClean="0"/>
              <a:t> </a:t>
            </a:r>
            <a:r>
              <a:rPr lang="en-US" dirty="0"/>
              <a:t>A. Arithmetic operations B. Logic operations C. Data transfer operations D. Branch operations</a:t>
            </a:r>
            <a:endParaRPr lang="en-IN" dirty="0"/>
          </a:p>
        </p:txBody>
      </p:sp>
      <p:sp>
        <p:nvSpPr>
          <p:cNvPr id="16" name="Rectangle 15"/>
          <p:cNvSpPr/>
          <p:nvPr/>
        </p:nvSpPr>
        <p:spPr>
          <a:xfrm flipH="1">
            <a:off x="137785" y="3847206"/>
            <a:ext cx="16033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Ans.: </a:t>
            </a:r>
            <a:r>
              <a:rPr lang="en-IN" dirty="0" smtClean="0"/>
              <a:t>C</a:t>
            </a:r>
            <a:endParaRPr lang="en-IN" dirty="0"/>
          </a:p>
        </p:txBody>
      </p:sp>
      <p:sp>
        <p:nvSpPr>
          <p:cNvPr id="17" name="Rectangle 16"/>
          <p:cNvSpPr/>
          <p:nvPr/>
        </p:nvSpPr>
        <p:spPr>
          <a:xfrm>
            <a:off x="-1" y="4078438"/>
            <a:ext cx="6087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10. The result of MOV AL, 65 is to store </a:t>
            </a:r>
          </a:p>
          <a:p>
            <a:r>
              <a:rPr lang="en-US" smtClean="0"/>
              <a:t>A. store 0100 0010 in AL B. store 42H in AL C. store 40H in AL D. store 0100 0001 in AL</a:t>
            </a:r>
            <a:endParaRPr lang="en-IN" dirty="0"/>
          </a:p>
        </p:txBody>
      </p:sp>
      <p:sp>
        <p:nvSpPr>
          <p:cNvPr id="19" name="Rectangle 18"/>
          <p:cNvSpPr/>
          <p:nvPr/>
        </p:nvSpPr>
        <p:spPr>
          <a:xfrm>
            <a:off x="0" y="4680432"/>
            <a:ext cx="772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Ans.: </a:t>
            </a:r>
            <a:r>
              <a:rPr lang="en-IN" dirty="0" smtClean="0"/>
              <a:t>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16802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314450"/>
            <a:ext cx="4362450" cy="251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518" y="3303452"/>
            <a:ext cx="1543050" cy="12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l"/>
            <a:r>
              <a:rPr lang="en-US" dirty="0" smtClean="0"/>
              <a:t>TRISTATE BUS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600" y="3570664"/>
            <a:ext cx="1543050" cy="11664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2700"/>
            <a:ext cx="72029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02124"/>
                </a:solidFill>
                <a:latin typeface="arial" panose="020B0604020202020204" pitchFamily="34" charset="0"/>
              </a:rPr>
              <a:t> *A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three state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bus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buffer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is an integrated circuit that connects multiple data sources to a single bus. The open drivers can be selected to be either a logical high, a logical low, or high impedance which allows other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buffers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to drive the bus.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-1" y="1879253"/>
            <a:ext cx="72029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02124"/>
                </a:solidFill>
                <a:latin typeface="arial" panose="020B0604020202020204" pitchFamily="34" charset="0"/>
              </a:rPr>
              <a:t>*  Tristate 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means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three states viz. Logic 0, Logic 1 and high impedance states. In high impedance state, the pin neither connected to supply nor to ground. Hence impedance at this pin is very high with respect to </a:t>
            </a:r>
            <a:r>
              <a:rPr lang="en-US" dirty="0" err="1">
                <a:solidFill>
                  <a:srgbClr val="202124"/>
                </a:solidFill>
                <a:latin typeface="arial" panose="020B0604020202020204" pitchFamily="34" charset="0"/>
              </a:rPr>
              <a:t>suppy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 as well as ground. Some pins of 8085 have three states.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977064"/>
            <a:ext cx="1543050" cy="1166436"/>
          </a:xfrm>
          <a:prstGeom prst="rect">
            <a:avLst/>
          </a:prstGeom>
        </p:spPr>
      </p:pic>
      <p:pic>
        <p:nvPicPr>
          <p:cNvPr id="1028" name="Picture 4" descr="8086 – Introduction&#10;• 16 bit µp with 20 bit address bus &amp; 16 bit data bus&#10;• Can address up to 220 = 1 MB memory directly&#10;•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068"/>
            <a:ext cx="7600950" cy="407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472" y="3525337"/>
            <a:ext cx="1543050" cy="1166436"/>
          </a:xfrm>
          <a:prstGeom prst="rect">
            <a:avLst/>
          </a:prstGeom>
        </p:spPr>
      </p:pic>
      <p:pic>
        <p:nvPicPr>
          <p:cNvPr id="2050" name="Picture 2" descr="• BIU and EU work simultaneously for instruction&#10;execution and form 2 stage instruction pipeline.&#10;• BIU – has bus interfac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8472" cy="385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70664"/>
            <a:ext cx="1543050" cy="11664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• If EU executes a jump instruction&#10;– Program control to be transferred to another location&#10;then BIU&#10;• Resets the queue&#10;•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363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257" y="3527121"/>
            <a:ext cx="1543050" cy="1166436"/>
          </a:xfrm>
          <a:prstGeom prst="rect">
            <a:avLst/>
          </a:prstGeom>
        </p:spPr>
      </p:pic>
      <p:pic>
        <p:nvPicPr>
          <p:cNvPr id="4098" name="Picture 2" descr="BIU of 8088&#10;• 8088 – 4 byte instruction queue&#10;• Each time there is empty space of 2 bytes or more&#10;8086 BIU startes filling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373257" cy="352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53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85178"/>
            <a:ext cx="1543050" cy="1166436"/>
          </a:xfrm>
          <a:prstGeom prst="rect">
            <a:avLst/>
          </a:prstGeom>
        </p:spPr>
      </p:pic>
      <p:pic>
        <p:nvPicPr>
          <p:cNvPr id="5122" name="Picture 2" descr="Segment Registers&#10;• concept of memory segmentation.&#10;Memory divided into no. of parts called segments.&#10;• In 8086, 1 MB phys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358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20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43"/>
          <p:cNvSpPr txBox="1">
            <a:spLocks noGrp="1"/>
          </p:cNvSpPr>
          <p:nvPr>
            <p:ph type="title" idx="13"/>
          </p:nvPr>
        </p:nvSpPr>
        <p:spPr>
          <a:xfrm>
            <a:off x="664060" y="2139921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253" name="Google Shape;2253;p43"/>
          <p:cNvSpPr txBox="1">
            <a:spLocks noGrp="1"/>
          </p:cNvSpPr>
          <p:nvPr>
            <p:ph type="title" idx="9"/>
          </p:nvPr>
        </p:nvSpPr>
        <p:spPr>
          <a:xfrm>
            <a:off x="762914" y="902667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254" name="Google Shape;2254;p43"/>
          <p:cNvSpPr txBox="1">
            <a:spLocks noGrp="1"/>
          </p:cNvSpPr>
          <p:nvPr>
            <p:ph type="title" idx="14"/>
          </p:nvPr>
        </p:nvSpPr>
        <p:spPr>
          <a:xfrm>
            <a:off x="4419500" y="1174515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 dirty="0"/>
          </a:p>
        </p:txBody>
      </p:sp>
      <p:sp>
        <p:nvSpPr>
          <p:cNvPr id="2255" name="Google Shape;2255;p43"/>
          <p:cNvSpPr txBox="1">
            <a:spLocks noGrp="1"/>
          </p:cNvSpPr>
          <p:nvPr>
            <p:ph type="title" idx="15"/>
          </p:nvPr>
        </p:nvSpPr>
        <p:spPr>
          <a:xfrm>
            <a:off x="4370073" y="2330228"/>
            <a:ext cx="10482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256" name="Google Shape;2256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 dirty="0"/>
          </a:p>
        </p:txBody>
      </p:sp>
      <p:sp>
        <p:nvSpPr>
          <p:cNvPr id="2257" name="Google Shape;2257;p43"/>
          <p:cNvSpPr txBox="1">
            <a:spLocks noGrp="1"/>
          </p:cNvSpPr>
          <p:nvPr>
            <p:ph type="title" idx="2"/>
          </p:nvPr>
        </p:nvSpPr>
        <p:spPr>
          <a:xfrm>
            <a:off x="1871921" y="1170000"/>
            <a:ext cx="278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200" dirty="0"/>
              <a:t>Introduction to 8 bit and 16 bit Microprocessors-H/W architecture</a:t>
            </a:r>
            <a:endParaRPr lang="en-US" sz="1200" b="1" dirty="0"/>
          </a:p>
        </p:txBody>
      </p:sp>
      <p:sp>
        <p:nvSpPr>
          <p:cNvPr id="2259" name="Google Shape;2259;p43"/>
          <p:cNvSpPr txBox="1">
            <a:spLocks noGrp="1"/>
          </p:cNvSpPr>
          <p:nvPr>
            <p:ph type="title" idx="3"/>
          </p:nvPr>
        </p:nvSpPr>
        <p:spPr>
          <a:xfrm>
            <a:off x="5544034" y="1293567"/>
            <a:ext cx="420544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400" dirty="0"/>
              <a:t>16-bit microprocessor instruction set and assembly language programming</a:t>
            </a:r>
            <a:endParaRPr lang="en-US" sz="1400" b="1" dirty="0"/>
          </a:p>
        </p:txBody>
      </p:sp>
      <p:sp>
        <p:nvSpPr>
          <p:cNvPr id="2261" name="Google Shape;2261;p43"/>
          <p:cNvSpPr txBox="1">
            <a:spLocks noGrp="1"/>
          </p:cNvSpPr>
          <p:nvPr>
            <p:ph type="title" idx="5"/>
          </p:nvPr>
        </p:nvSpPr>
        <p:spPr>
          <a:xfrm>
            <a:off x="1786578" y="2400171"/>
            <a:ext cx="2625939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IN" sz="1600" dirty="0"/>
              <a:t>Microprocessor peripheral </a:t>
            </a:r>
            <a:r>
              <a:rPr lang="en-IN" sz="1600" dirty="0" smtClean="0"/>
              <a:t>interfacing.</a:t>
            </a:r>
            <a:endParaRPr lang="en-IN" sz="1600" b="1" dirty="0"/>
          </a:p>
        </p:txBody>
      </p:sp>
      <p:sp>
        <p:nvSpPr>
          <p:cNvPr id="2263" name="Google Shape;2263;p43"/>
          <p:cNvSpPr txBox="1">
            <a:spLocks noGrp="1"/>
          </p:cNvSpPr>
          <p:nvPr>
            <p:ph type="title" idx="7"/>
          </p:nvPr>
        </p:nvSpPr>
        <p:spPr>
          <a:xfrm>
            <a:off x="5645020" y="2222715"/>
            <a:ext cx="2808081" cy="7792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800" dirty="0"/>
              <a:t>8-bit microcontroller- H/W architecture instruction set and programming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2255;p43"/>
          <p:cNvSpPr txBox="1">
            <a:spLocks/>
          </p:cNvSpPr>
          <p:nvPr/>
        </p:nvSpPr>
        <p:spPr>
          <a:xfrm>
            <a:off x="2174690" y="3285818"/>
            <a:ext cx="1048200" cy="104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000"/>
              <a:buFont typeface="Karla Regular"/>
              <a:buNone/>
              <a:tabLst/>
              <a:defRPr/>
            </a:pPr>
            <a:r>
              <a:rPr kumimoji="0" lang="en" sz="4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rla Regular"/>
                <a:ea typeface="Karla Regular"/>
                <a:cs typeface="Karla Regular"/>
                <a:sym typeface="Karla Regular"/>
              </a:rPr>
              <a:t>05</a:t>
            </a:r>
            <a:endParaRPr kumimoji="0" lang="en" sz="4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rla Regular"/>
              <a:ea typeface="Karla Regular"/>
              <a:cs typeface="Karla Regular"/>
              <a:sym typeface="Karla Regula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6896" y="3707027"/>
            <a:ext cx="4361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N" sz="1600" dirty="0"/>
              <a:t>Maximum mode system </a:t>
            </a:r>
            <a:r>
              <a:rPr lang="en-IN" sz="1600" dirty="0" smtClean="0"/>
              <a:t>configuration.</a:t>
            </a:r>
            <a:endParaRPr kumimoji="0" lang="en-IN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6BAB5B-4724-4CF8-A3EE-29A16005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706" y="3977064"/>
            <a:ext cx="1543050" cy="11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85178"/>
            <a:ext cx="1543050" cy="1166436"/>
          </a:xfrm>
          <a:prstGeom prst="rect">
            <a:avLst/>
          </a:prstGeom>
        </p:spPr>
      </p:pic>
      <p:pic>
        <p:nvPicPr>
          <p:cNvPr id="6146" name="Picture 2" descr="Index Registers&#10;SI – Source Index Register&#10;DI – Destination Index Register&#10;• May be used as GPR. However main purpose is t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26680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60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85178"/>
            <a:ext cx="1543050" cy="1166436"/>
          </a:xfrm>
          <a:prstGeom prst="rect">
            <a:avLst/>
          </a:prstGeom>
        </p:spPr>
      </p:pic>
      <p:sp>
        <p:nvSpPr>
          <p:cNvPr id="6" name="AutoShape 4" descr="Balun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AutoShape 6" descr="data:image/jpeg;base64,/9j/4AAQSkZJRgABAQAAAQABAAD/2wCEAAkGBw8PDw8PDw8PDw8PDw8PDw8NDg8NDw8PFREWFhURFRUYHSggGBolHRUVITEhJTUuLi4uFx8/ODMvNygtLisBCgoKDQ0NFQ8QFysdHR0rLS0tLS0rLSsrKystLSsrLSstKzctKy0uLS0tLS0tLS0rLS0rLSsrKy0tLS0tLS0rLf/AABEIAMIBAwMBIgACEQEDEQH/xAAbAAADAAMBAQAAAAAAAAAAAAAAAQIDBAUGB//EADoQAAICAQIDBgQEAwcFAAAAAAABAhEDBCEFEjEGEyJBUWEycYGRFKGx8EJSchUjQ1PB0fEHFjOS4f/EABgBAQEBAQEAAAAAAAAAAAAAAAABAgME/8QAIhEBAQACAQQBBQAAAAAAAAAAAAECERIDIUFRMQQiobHw/9oADAMBAAIRAxEAPwD7KAwNOYQxIYDQxIYDGIYAIYAAxDAAAAABiAAARAxDAqkIYMgkRQgEIYAIQwAliKJAQmUSAgGAVkQCQysgYhoIY0IAqgsQ0gGAhoAQxDAAAAGIYgBDoBNgAURl5qfL1p1fSyvv9TPJdGJhGSf0BmghMdABIDYgEIYAIkolgIAABDAA0pACAMGMQwGAkNAMpEoYUwQAggGAAAAAAAgsDBxHVxwYcuaXw4sc8j91GLdfkfCcvanUZs8ss5S7xu+fFJx5F6Jei6dUfT/+qWveLh04LrnyQxbfy7zf35K+p4Pg/ZbuXDNqJVTWRYVHxNr4ee+ldeXcal+R6jDxfWvDDHLLklka2WOFZa8k2t7/AGzjcX03EsTjNPJk55cqjjnOeWMqcqfL7J7mDiHEsWRyxqSjluKUbzePf4Vy9L8979EZdDnz4Fh/D5Hyc85PFkfPCNq+7hFbyac1F+KT3vlVNGphPTO6fCO22r003jzc06a58WpUlO6XSbVp0l1+x9L4VxXHqsccuF2m0pxe0sb81Jfuz5xi0+n1393muEowk8UVOWRp3uoTk3zRTfw7V0pF8A1T4bntz5sSbx5OXxJpb/f099vMznhrvGpX1OUkhs0NBxPFqYxyYpc0N/Kmn6NeRv2Zxu1IQxM0EIYgEwYCAGIACkMACqAECDBggBAMaENAMpEnP4vr5ablyWlB+F8ybV7tO10+ZLdTax0hnO4Vx3BqE+XJDni2pRUk69/kdJU+nQkylXRAU0jj6rtFp8Uoxm5+JN80Y8yilJpXW+9Xsi7ZdUVmLTaqGWKnjkpxd017dUZWUFkykFmjxjW9xgzZmrWLFkyV68sW6/IDy/bPtDFSWnxYsefNjlHI5ZVeLTTS8Mn6z36LpfU8fWfPK8ufPlbfw4msEPoox/1MvDdFPMnkm+rcpTdePLJ3OXvu/wBDYlHupXCU1K+vO4/Tav3Rzyyrcka8uzEJeKM8uKfVObhl3XvUZL7nL1+fVaNtZuTNGVQjllc4tpVGM31apfBPZ1t0PW4OPZf8Vd4l/Ouby6pvxL7+pw+PauE3tG1k5ozhLokq2a+tp+3k0Zx6uUvdeMrDwnWR1E4T5XDKq8d7qS6VJ2367/07qmtrimgyZMGWGKXj+K095cruk/ejkcBfd55aaTf+ZicvilDzi/Vrf9T6BoNLzdVvK7+vVnfl5Y03Ox2CWPR4FLacoKUvdvez1GCVo5uJVSXl0Ohp3sYi1mJGxFQCGIoQhsQCEMQUwEMKYyRhhQCGAxoSCwJz5VCPM7q1ddUrMuDUY8l8slLbde3yJWLmi/e/scefZ7LF8+DVZISV8qyRU4tNfDKqbRzyt32bjsarR4siSyYsc0uinCMq+Xo/kXhxqEVCKpRVJW3+bNThsNSk1qXik1XLLDzeL1tNbfdm7J0Erl9oeKfhsEpRp5ZJxxp9Ob1fsj5Drc+dz3csmWbk/Nt1u5OvL/dHr+13FIT1MsfNfcpR9lLrL9UvoeXjo9TmctRp91GThDll46i/E17OV/8AqjphGLXX7FdotSm9NHE2oRlOcpu1tScpPyb2VI9pg7Rw6Zsc8TTUW2ripUnV+tNbHnOExzvBiycinqJZXDM7jhlix21b/mdU/qanH5R1D/Dd/JUpZZuMU13MH4t4ra3H36L136XFnk+hYdVjyK4TjL5Pf7HP7QQhk02bFNtRy454m41fii1t77nhNLDUqMO6yXLK6hNJ5I4tNG7m4225PwrZrrHpRfEuO5MOOCzzeTJ05ccXOUpv+GKul+ZzzvGN4/dW7mlyRUYpJRVL2S/f/JypJt7pfavVf77f1epGn4vKauWnuL/iWXml1u1Sr9TLp9XhyPlhzRlt/d5FUl7L18l+lnl5S+XbjYvu1WxyuMaPw862cav0r/5+h2or9/v99CM2OMlLm+FLfyvelH99DSR5fW+HU6HNFf42OD+UlUl9kfVNFCkfPcWl/Ea7TYIq1ppRz52ukXGnCHz9f617n0rDGjrj8Rm/LPA3cDNOCNvCaSthjEAQWIBFASxsAJGIApgIAoGibGGFDJGBQVey3ZNmjr808bU4PbpJfoxbojR1uv1Olm1HDny41Tj3aU215qut9TocN7R6bO1BT5cn+XPwzv05Xuvqhafji6TjXujPPUabJOE2oOcd4zlCLlH5PqupykvttvxOT2r4l+F0mbMvjUahs3U3sm/ZdfodeMk1aaa9jyHazj+GS1PD4uXeyxKM5R5XGEZqn9aZb6Zr4vk4lO5Scm5Nt7v+J+bfzMnDOOywyg7lyJxtQfK3FPdX6teZi7RcI/Dcj7xTU5UlXLKkm266Vsvujj0mejHTOtvteo7T4fwk9XjjizYvDFxaUJxbdOMvfdbfPqcXDk4dq4PK08WXJKONJNzljqLVqK6Kr+tHzFTkk4qT5ZU3G2otrpa86t/c9B/aDww7zHWWGPD3OPNJxwSjlnGFuMFbk4rkT/pe+/i3qeGdWPoD0bUnlxOGSMpYscXFqsemgt0rbfVPbbr7Hj+IauOfLl565YU1zfwwU480/Z7/AJs87/3Jn/u6nyd1BQjyLktLzddXsjp54LOo6vCoyuSeTFLeMcl+LHJfyunT9PdOvL9T07cXboZSVvcXw5FPrOMU1XI2kl7ULQ5ZZlLHO+aCc8WT+JK6cG31W/n7nV0/GtO8Sjki3JOMe5yeHNFt1s34ZR97Wxh4rnxQjJYoxg5Unc495KNq1Hlutr3PFc557X1/ft6vGvy3uFcQeTGr+JXF3u4uNXFvz6pq/KXsXxLBqMjhhwyjjj8eTI05zUn0jGPTZeb/AJvY1+zmgeOE8k3bnl75rok5R5VD5Vy/tHudF+FyJOWNQnLdSiqcm/Nev1O+O9RwuttDs7wfHpcfLBNuT5pzm+aeSXrJ+Z3oIxqEU3yu15N+aM0Ud4xWWBtYjVgbeMrNZUDCwZUKwAGFSwAQAIACgAGFSiiBoMKBAgAJM1cszNNmCUQOdq+RdVXy2ORl1cIvr+VnY4jp+aNI8vreHZFbW5yybjs6XiDW8J/Z3/weA1+sz4tRnksayqWRuXRZLu+vmt9jd1CnB3vFrzVpnM1M8jm5ybk2km3t06fUmOXfZY4ms1T1WsXNFxhDFJKM3vGXhu/nb/IjUcIT6WvkbGqxN5JTW3OkpL1e3X7IiGWcej29HujvM4zxrmZeHZI9HzfPZmLLnyqCxzTUItySaTSb60+v0O/HVp/FH6x3/JjcIT2VO/o/szcyid48u4Rl8/Y9XoNPPTpPFalCPjpc3NGK8XMujVpfc18XCoLLCXLVSUttrrevyOvi1kYyhGG8J1DNa6xclaT+Sf3OfWy3qN4e29DXYMkEs+BRnXxQipR5vZPdL2NN6fT8/NzTdO+WGPf5W3SK1OB8za6/a36t/wChixzcWrVpP7/KK8jzadHo9HKeWVuFQjvyKpNOtpSuop79ZP5L16+NbbJ+Lwp8zqT6cryPr/TDb3NDhWuwySi3Tj5NRbXyTqEN/Pdne00IympJqXXxK5XXl3kt5b10pGpGXRxYkkkvJJGZImBlijqyqCNnGYIozwKyyBYCKhsQCChisGIAYgYWFMBAFSUiRoMKBisAJZMi2TIDVyxs1smBM3pRIcSK4up4dGXVI42s4CntFUevcCXiROK7eFx9ma+LcjP2VhJbbM9zPCjF3I1DdfNNX2Wyx3j4kcrLw6cNpQa+h9geBM18/DoS6xT+g0bfKcOGb8Kbr06/8GzHQzX8LPfvgOJO1GmL+zEvIzq1rbw0M2SO3M2l5T8S+l9PoZlljL4oU/XG+n0d/qesz8DhPy39jQy9nmvhf3M3FZXEWk5v/HJbdIy8Fffb8z2XZHSTx4pSyXzSltzXfIlS/wBTlaPhM+dJra937HsMMKSXoMd2lZ4mWBiiZYnRhmiZYmKJlRUUILAoAYgYCBgxAAgAKAAAqbCxAGFgSmOwGILBAS0S4ltioDHyicTJQmFYXExuJnaJaIMSiDiZKFQGJxJ7szUNIKw90J4jYoXKQYcWFIy0VQAJGSJNFxAzQZaMcS0VFAIAGIGJsodiEDATCwEFMBAFTYWTYwwaY7JsLAoCbACrCybCwGxCsLAGSx2JsKTFQ2IgVDQABQgsTYAIAAopEIpMKyplJmNFJhF2BNhYFWBFjsoYWKxWFNiCwALAQBUBZNisMKsLJsLCrsLIsGBVhZNisCrCybCwKsVisVkDAQAOwsmwsCrAmwsB2AgCmUiCkwMiZSZjsdgXY7IsLAsLJsLAqwJsaYAOybAoqwJsCKw2Fk2OysGBNhYVQWIACwsViCqCxWIgoCWFgVYWRYWBQE2AFCsVgBQE2MB2NEjTAtDshMdgVYCACrCxCsCrHZIWFVYWSMCgJsAMA2AFZAAAUIGAADAAIEDAAoQkABAAAAAIAAAABoYAUAAAFIYAQAxgFAmMAAAAgYABYAQAU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8" descr="data:image/jpeg;base64,/9j/4AAQSkZJRgABAQAAAQABAAD/2wCEAAkGBw8PDw8PDw8PDw8PDw8PDw8NDg8NDw8PFREWFhURFRUYHSggGBolHRUVITEhJTUuLi4uFx8/ODMvNygtLisBCgoKDQ0NFQ8QFysdHR0rLS0tLS0rLSsrKystLSsrLSstKzctKy0uLS0tLS0tLS0rLS0rLSsrKy0tLS0tLS0rLf/AABEIAMIBAwMBIgACEQEDEQH/xAAbAAADAAMBAQAAAAAAAAAAAAAAAQIDBAUGB//EADoQAAICAQIDBgQEAwcFAAAAAAABAhEDBCEFEjEGEyJBUWEycYGRFKGx8EJSchUjQ1PB0fEHFjOS4f/EABgBAQEBAQEAAAAAAAAAAAAAAAABAgME/8QAIhEBAQACAQQBBQAAAAAAAAAAAAECERIDIUFRMQQiobHw/9oADAMBAAIRAxEAPwD7KAwNOYQxIYDQxIYDGIYAIYAAxDAAAAABiAAARAxDAqkIYMgkRQgEIYAIQwAliKJAQmUSAgGAVkQCQysgYhoIY0IAqgsQ0gGAhoAQxDAAAAGIYgBDoBNgAURl5qfL1p1fSyvv9TPJdGJhGSf0BmghMdABIDYgEIYAIkolgIAABDAA0pACAMGMQwGAkNAMpEoYUwQAggGAAAAAAAgsDBxHVxwYcuaXw4sc8j91GLdfkfCcvanUZs8ss5S7xu+fFJx5F6Jei6dUfT/+qWveLh04LrnyQxbfy7zf35K+p4Pg/ZbuXDNqJVTWRYVHxNr4ee+ldeXcal+R6jDxfWvDDHLLklka2WOFZa8k2t7/AGzjcX03EsTjNPJk55cqjjnOeWMqcqfL7J7mDiHEsWRyxqSjluKUbzePf4Vy9L8979EZdDnz4Fh/D5Hyc85PFkfPCNq+7hFbyac1F+KT3vlVNGphPTO6fCO22r003jzc06a58WpUlO6XSbVp0l1+x9L4VxXHqsccuF2m0pxe0sb81Jfuz5xi0+n1393muEowk8UVOWRp3uoTk3zRTfw7V0pF8A1T4bntz5sSbx5OXxJpb/f099vMznhrvGpX1OUkhs0NBxPFqYxyYpc0N/Kmn6NeRv2Zxu1IQxM0EIYgEwYCAGIACkMACqAECDBggBAMaENAMpEnP4vr5ablyWlB+F8ybV7tO10+ZLdTax0hnO4Vx3BqE+XJDni2pRUk69/kdJU+nQkylXRAU0jj6rtFp8Uoxm5+JN80Y8yilJpXW+9Xsi7ZdUVmLTaqGWKnjkpxd017dUZWUFkykFmjxjW9xgzZmrWLFkyV68sW6/IDy/bPtDFSWnxYsefNjlHI5ZVeLTTS8Mn6z36LpfU8fWfPK8ufPlbfw4msEPoox/1MvDdFPMnkm+rcpTdePLJ3OXvu/wBDYlHupXCU1K+vO4/Tav3Rzyyrcka8uzEJeKM8uKfVObhl3XvUZL7nL1+fVaNtZuTNGVQjllc4tpVGM31apfBPZ1t0PW4OPZf8Vd4l/Ouby6pvxL7+pw+PauE3tG1k5ozhLokq2a+tp+3k0Zx6uUvdeMrDwnWR1E4T5XDKq8d7qS6VJ2367/07qmtrimgyZMGWGKXj+K095cruk/ejkcBfd55aaTf+ZicvilDzi/Vrf9T6BoNLzdVvK7+vVnfl5Y03Ox2CWPR4FLacoKUvdvez1GCVo5uJVSXl0Ohp3sYi1mJGxFQCGIoQhsQCEMQUwEMKYyRhhQCGAxoSCwJz5VCPM7q1ddUrMuDUY8l8slLbde3yJWLmi/e/scefZ7LF8+DVZISV8qyRU4tNfDKqbRzyt32bjsarR4siSyYsc0uinCMq+Xo/kXhxqEVCKpRVJW3+bNThsNSk1qXik1XLLDzeL1tNbfdm7J0Erl9oeKfhsEpRp5ZJxxp9Ob1fsj5Drc+dz3csmWbk/Nt1u5OvL/dHr+13FIT1MsfNfcpR9lLrL9UvoeXjo9TmctRp91GThDll46i/E17OV/8AqjphGLXX7FdotSm9NHE2oRlOcpu1tScpPyb2VI9pg7Rw6Zsc8TTUW2ripUnV+tNbHnOExzvBiycinqJZXDM7jhlix21b/mdU/qanH5R1D/Dd/JUpZZuMU13MH4t4ra3H36L136XFnk+hYdVjyK4TjL5Pf7HP7QQhk02bFNtRy454m41fii1t77nhNLDUqMO6yXLK6hNJ5I4tNG7m4225PwrZrrHpRfEuO5MOOCzzeTJ05ccXOUpv+GKul+ZzzvGN4/dW7mlyRUYpJRVL2S/f/JypJt7pfavVf77f1epGn4vKauWnuL/iWXml1u1Sr9TLp9XhyPlhzRlt/d5FUl7L18l+lnl5S+XbjYvu1WxyuMaPw862cav0r/5+h2or9/v99CM2OMlLm+FLfyvelH99DSR5fW+HU6HNFf42OD+UlUl9kfVNFCkfPcWl/Ea7TYIq1ppRz52ukXGnCHz9f617n0rDGjrj8Rm/LPA3cDNOCNvCaSthjEAQWIBFASxsAJGIApgIAoGibGGFDJGBQVey3ZNmjr808bU4PbpJfoxbojR1uv1Olm1HDny41Tj3aU215qut9TocN7R6bO1BT5cn+XPwzv05Xuvqhafji6TjXujPPUabJOE2oOcd4zlCLlH5PqupykvttvxOT2r4l+F0mbMvjUahs3U3sm/ZdfodeMk1aaa9jyHazj+GS1PD4uXeyxKM5R5XGEZqn9aZb6Zr4vk4lO5Scm5Nt7v+J+bfzMnDOOywyg7lyJxtQfK3FPdX6teZi7RcI/Dcj7xTU5UlXLKkm266Vsvujj0mejHTOtvteo7T4fwk9XjjizYvDFxaUJxbdOMvfdbfPqcXDk4dq4PK08WXJKONJNzljqLVqK6Kr+tHzFTkk4qT5ZU3G2otrpa86t/c9B/aDww7zHWWGPD3OPNJxwSjlnGFuMFbk4rkT/pe+/i3qeGdWPoD0bUnlxOGSMpYscXFqsemgt0rbfVPbbr7Hj+IauOfLl565YU1zfwwU480/Z7/AJs87/3Jn/u6nyd1BQjyLktLzddXsjp54LOo6vCoyuSeTFLeMcl+LHJfyunT9PdOvL9T07cXboZSVvcXw5FPrOMU1XI2kl7ULQ5ZZlLHO+aCc8WT+JK6cG31W/n7nV0/GtO8Sjki3JOMe5yeHNFt1s34ZR97Wxh4rnxQjJYoxg5Unc495KNq1Hlutr3PFc557X1/ft6vGvy3uFcQeTGr+JXF3u4uNXFvz6pq/KXsXxLBqMjhhwyjjj8eTI05zUn0jGPTZeb/AJvY1+zmgeOE8k3bnl75rok5R5VD5Vy/tHudF+FyJOWNQnLdSiqcm/Nev1O+O9RwuttDs7wfHpcfLBNuT5pzm+aeSXrJ+Z3oIxqEU3yu15N+aM0Ud4xWWBtYjVgbeMrNZUDCwZUKwAGFSwAQAIACgAGFSiiBoMKBAgAJM1cszNNmCUQOdq+RdVXy2ORl1cIvr+VnY4jp+aNI8vreHZFbW5yybjs6XiDW8J/Z3/weA1+sz4tRnksayqWRuXRZLu+vmt9jd1CnB3vFrzVpnM1M8jm5ybk2km3t06fUmOXfZY4ms1T1WsXNFxhDFJKM3vGXhu/nb/IjUcIT6WvkbGqxN5JTW3OkpL1e3X7IiGWcej29HujvM4zxrmZeHZI9HzfPZmLLnyqCxzTUItySaTSb60+v0O/HVp/FH6x3/JjcIT2VO/o/szcyid48u4Rl8/Y9XoNPPTpPFalCPjpc3NGK8XMujVpfc18XCoLLCXLVSUttrrevyOvi1kYyhGG8J1DNa6xclaT+Sf3OfWy3qN4e29DXYMkEs+BRnXxQipR5vZPdL2NN6fT8/NzTdO+WGPf5W3SK1OB8za6/a36t/wChixzcWrVpP7/KK8jzadHo9HKeWVuFQjvyKpNOtpSuop79ZP5L16+NbbJ+Lwp8zqT6cryPr/TDb3NDhWuwySi3Tj5NRbXyTqEN/Pdne00IympJqXXxK5XXl3kt5b10pGpGXRxYkkkvJJGZImBlijqyqCNnGYIozwKyyBYCKhsQCChisGIAYgYWFMBAFSUiRoMKBisAJZMi2TIDVyxs1smBM3pRIcSK4up4dGXVI42s4CntFUevcCXiROK7eFx9ma+LcjP2VhJbbM9zPCjF3I1DdfNNX2Wyx3j4kcrLw6cNpQa+h9geBM18/DoS6xT+g0bfKcOGb8Kbr06/8GzHQzX8LPfvgOJO1GmL+zEvIzq1rbw0M2SO3M2l5T8S+l9PoZlljL4oU/XG+n0d/qesz8DhPy39jQy9nmvhf3M3FZXEWk5v/HJbdIy8Fffb8z2XZHSTx4pSyXzSltzXfIlS/wBTlaPhM+dJra937HsMMKSXoMd2lZ4mWBiiZYnRhmiZYmKJlRUUILAoAYgYCBgxAAgAKAAAqbCxAGFgSmOwGILBAS0S4ltioDHyicTJQmFYXExuJnaJaIMSiDiZKFQGJxJ7szUNIKw90J4jYoXKQYcWFIy0VQAJGSJNFxAzQZaMcS0VFAIAGIGJsodiEDATCwEFMBAFTYWTYwwaY7JsLAoCbACrCybCwGxCsLAGSx2JsKTFQ2IgVDQABQgsTYAIAAopEIpMKyplJmNFJhF2BNhYFWBFjsoYWKxWFNiCwALAQBUBZNisMKsLJsLCrsLIsGBVhZNisCrCybCwKsVisVkDAQAOwsmwsCrAmwsB2AgCmUiCkwMiZSZjsdgXY7IsLAsLJsLAqwJsaYAOybAoqwJsCKw2Fk2OysGBNhYVQWIACwsViCqCxWIgoCWFgVYWRYWBQE2AFCsVgBQE2MB2NEjTAtDshMdgVYCACrCxCsCrHZIWFVYWSMCgJsAMA2AFZAAAUIGAADAAIEDAAoQkABAAAAAIAAAABoYAUAAAFIYAQAxgFAmMAAAAgYABYAQAU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AutoShape 10" descr="data:image/jpeg;base64,/9j/4AAQSkZJRgABAQAAAQABAAD/2wCEAAkGBw8PDw8PDw8PDw8PDw8PDw8NDg8NDw8PFREWFhURFRUYHSggGBolHRUVITEhJTUuLi4uFx8/ODMvNygtLisBCgoKDQ0NFQ8QFysdHR0rLS0tLS0rLSsrKystLSsrLSstKzctKy0uLS0tLS0tLS0rLS0rLSsrKy0tLS0tLS0rLf/AABEIAMIBAwMBIgACEQEDEQH/xAAbAAADAAMBAQAAAAAAAAAAAAAAAQIDBAUGB//EADoQAAICAQIDBgQEAwcFAAAAAAABAhEDBCEFEjEGEyJBUWEycYGRFKGx8EJSchUjQ1PB0fEHFjOS4f/EABgBAQEBAQEAAAAAAAAAAAAAAAABAgME/8QAIhEBAQACAQQBBQAAAAAAAAAAAAECERIDIUFRMQQiobHw/9oADAMBAAIRAxEAPwD7KAwNOYQxIYDQxIYDGIYAIYAAxDAAAAABiAAARAxDAqkIYMgkRQgEIYAIQwAliKJAQmUSAgGAVkQCQysgYhoIY0IAqgsQ0gGAhoAQxDAAAAGIYgBDoBNgAURl5qfL1p1fSyvv9TPJdGJhGSf0BmghMdABIDYgEIYAIkolgIAABDAA0pACAMGMQwGAkNAMpEoYUwQAggGAAAAAAAgsDBxHVxwYcuaXw4sc8j91GLdfkfCcvanUZs8ss5S7xu+fFJx5F6Jei6dUfT/+qWveLh04LrnyQxbfy7zf35K+p4Pg/ZbuXDNqJVTWRYVHxNr4ee+ldeXcal+R6jDxfWvDDHLLklka2WOFZa8k2t7/AGzjcX03EsTjNPJk55cqjjnOeWMqcqfL7J7mDiHEsWRyxqSjluKUbzePf4Vy9L8979EZdDnz4Fh/D5Hyc85PFkfPCNq+7hFbyac1F+KT3vlVNGphPTO6fCO22r003jzc06a58WpUlO6XSbVp0l1+x9L4VxXHqsccuF2m0pxe0sb81Jfuz5xi0+n1393muEowk8UVOWRp3uoTk3zRTfw7V0pF8A1T4bntz5sSbx5OXxJpb/f099vMznhrvGpX1OUkhs0NBxPFqYxyYpc0N/Kmn6NeRv2Zxu1IQxM0EIYgEwYCAGIACkMACqAECDBggBAMaENAMpEnP4vr5ablyWlB+F8ybV7tO10+ZLdTax0hnO4Vx3BqE+XJDni2pRUk69/kdJU+nQkylXRAU0jj6rtFp8Uoxm5+JN80Y8yilJpXW+9Xsi7ZdUVmLTaqGWKnjkpxd017dUZWUFkykFmjxjW9xgzZmrWLFkyV68sW6/IDy/bPtDFSWnxYsefNjlHI5ZVeLTTS8Mn6z36LpfU8fWfPK8ufPlbfw4msEPoox/1MvDdFPMnkm+rcpTdePLJ3OXvu/wBDYlHupXCU1K+vO4/Tav3Rzyyrcka8uzEJeKM8uKfVObhl3XvUZL7nL1+fVaNtZuTNGVQjllc4tpVGM31apfBPZ1t0PW4OPZf8Vd4l/Ouby6pvxL7+pw+PauE3tG1k5ozhLokq2a+tp+3k0Zx6uUvdeMrDwnWR1E4T5XDKq8d7qS6VJ2367/07qmtrimgyZMGWGKXj+K095cruk/ejkcBfd55aaTf+ZicvilDzi/Vrf9T6BoNLzdVvK7+vVnfl5Y03Ox2CWPR4FLacoKUvdvez1GCVo5uJVSXl0Ohp3sYi1mJGxFQCGIoQhsQCEMQUwEMKYyRhhQCGAxoSCwJz5VCPM7q1ddUrMuDUY8l8slLbde3yJWLmi/e/scefZ7LF8+DVZISV8qyRU4tNfDKqbRzyt32bjsarR4siSyYsc0uinCMq+Xo/kXhxqEVCKpRVJW3+bNThsNSk1qXik1XLLDzeL1tNbfdm7J0Erl9oeKfhsEpRp5ZJxxp9Ob1fsj5Drc+dz3csmWbk/Nt1u5OvL/dHr+13FIT1MsfNfcpR9lLrL9UvoeXjo9TmctRp91GThDll46i/E17OV/8AqjphGLXX7FdotSm9NHE2oRlOcpu1tScpPyb2VI9pg7Rw6Zsc8TTUW2ripUnV+tNbHnOExzvBiycinqJZXDM7jhlix21b/mdU/qanH5R1D/Dd/JUpZZuMU13MH4t4ra3H36L136XFnk+hYdVjyK4TjL5Pf7HP7QQhk02bFNtRy454m41fii1t77nhNLDUqMO6yXLK6hNJ5I4tNG7m4225PwrZrrHpRfEuO5MOOCzzeTJ05ccXOUpv+GKul+ZzzvGN4/dW7mlyRUYpJRVL2S/f/JypJt7pfavVf77f1epGn4vKauWnuL/iWXml1u1Sr9TLp9XhyPlhzRlt/d5FUl7L18l+lnl5S+XbjYvu1WxyuMaPw862cav0r/5+h2or9/v99CM2OMlLm+FLfyvelH99DSR5fW+HU6HNFf42OD+UlUl9kfVNFCkfPcWl/Ea7TYIq1ppRz52ukXGnCHz9f617n0rDGjrj8Rm/LPA3cDNOCNvCaSthjEAQWIBFASxsAJGIApgIAoGibGGFDJGBQVey3ZNmjr808bU4PbpJfoxbojR1uv1Olm1HDny41Tj3aU215qut9TocN7R6bO1BT5cn+XPwzv05Xuvqhafji6TjXujPPUabJOE2oOcd4zlCLlH5PqupykvttvxOT2r4l+F0mbMvjUahs3U3sm/ZdfodeMk1aaa9jyHazj+GS1PD4uXeyxKM5R5XGEZqn9aZb6Zr4vk4lO5Scm5Nt7v+J+bfzMnDOOywyg7lyJxtQfK3FPdX6teZi7RcI/Dcj7xTU5UlXLKkm266Vsvujj0mejHTOtvteo7T4fwk9XjjizYvDFxaUJxbdOMvfdbfPqcXDk4dq4PK08WXJKONJNzljqLVqK6Kr+tHzFTkk4qT5ZU3G2otrpa86t/c9B/aDww7zHWWGPD3OPNJxwSjlnGFuMFbk4rkT/pe+/i3qeGdWPoD0bUnlxOGSMpYscXFqsemgt0rbfVPbbr7Hj+IauOfLl565YU1zfwwU480/Z7/AJs87/3Jn/u6nyd1BQjyLktLzddXsjp54LOo6vCoyuSeTFLeMcl+LHJfyunT9PdOvL9T07cXboZSVvcXw5FPrOMU1XI2kl7ULQ5ZZlLHO+aCc8WT+JK6cG31W/n7nV0/GtO8Sjki3JOMe5yeHNFt1s34ZR97Wxh4rnxQjJYoxg5Unc495KNq1Hlutr3PFc557X1/ft6vGvy3uFcQeTGr+JXF3u4uNXFvz6pq/KXsXxLBqMjhhwyjjj8eTI05zUn0jGPTZeb/AJvY1+zmgeOE8k3bnl75rok5R5VD5Vy/tHudF+FyJOWNQnLdSiqcm/Nev1O+O9RwuttDs7wfHpcfLBNuT5pzm+aeSXrJ+Z3oIxqEU3yu15N+aM0Ud4xWWBtYjVgbeMrNZUDCwZUKwAGFSwAQAIACgAGFSiiBoMKBAgAJM1cszNNmCUQOdq+RdVXy2ORl1cIvr+VnY4jp+aNI8vreHZFbW5yybjs6XiDW8J/Z3/weA1+sz4tRnksayqWRuXRZLu+vmt9jd1CnB3vFrzVpnM1M8jm5ybk2km3t06fUmOXfZY4ms1T1WsXNFxhDFJKM3vGXhu/nb/IjUcIT6WvkbGqxN5JTW3OkpL1e3X7IiGWcej29HujvM4zxrmZeHZI9HzfPZmLLnyqCxzTUItySaTSb60+v0O/HVp/FH6x3/JjcIT2VO/o/szcyid48u4Rl8/Y9XoNPPTpPFalCPjpc3NGK8XMujVpfc18XCoLLCXLVSUttrrevyOvi1kYyhGG8J1DNa6xclaT+Sf3OfWy3qN4e29DXYMkEs+BRnXxQipR5vZPdL2NN6fT8/NzTdO+WGPf5W3SK1OB8za6/a36t/wChixzcWrVpP7/KK8jzadHo9HKeWVuFQjvyKpNOtpSuop79ZP5L16+NbbJ+Lwp8zqT6cryPr/TDb3NDhWuwySi3Tj5NRbXyTqEN/Pdne00IympJqXXxK5XXl3kt5b10pGpGXRxYkkkvJJGZImBlijqyqCNnGYIozwKyyBYCKhsQCChisGIAYgYWFMBAFSUiRoMKBisAJZMi2TIDVyxs1smBM3pRIcSK4up4dGXVI42s4CntFUevcCXiROK7eFx9ma+LcjP2VhJbbM9zPCjF3I1DdfNNX2Wyx3j4kcrLw6cNpQa+h9geBM18/DoS6xT+g0bfKcOGb8Kbr06/8GzHQzX8LPfvgOJO1GmL+zEvIzq1rbw0M2SO3M2l5T8S+l9PoZlljL4oU/XG+n0d/qesz8DhPy39jQy9nmvhf3M3FZXEWk5v/HJbdIy8Fffb8z2XZHSTx4pSyXzSltzXfIlS/wBTlaPhM+dJra937HsMMKSXoMd2lZ4mWBiiZYnRhmiZYmKJlRUUILAoAYgYCBgxAAgAKAAAqbCxAGFgSmOwGILBAS0S4ltioDHyicTJQmFYXExuJnaJaIMSiDiZKFQGJxJ7szUNIKw90J4jYoXKQYcWFIy0VQAJGSJNFxAzQZaMcS0VFAIAGIGJsodiEDATCwEFMBAFTYWTYwwaY7JsLAoCbACrCybCwGxCsLAGSx2JsKTFQ2IgVDQABQgsTYAIAAopEIpMKyplJmNFJhF2BNhYFWBFjsoYWKxWFNiCwALAQBUBZNisMKsLJsLCrsLIsGBVhZNisCrCybCwKsVisVkDAQAOwsmwsCrAmwsB2AgCmUiCkwMiZSZjsdgXY7IsLAsLJsLAqwJsaYAOybAoqwJsCKw2Fk2OysGBNhYVQWIACwsViCqCxWIgoCWFgVYWRYWBQE2AFCsVgBQE2MB2NEjTAtDshMdgVYCACrCxCsCrHZIWFVYWSMCgJsAMA2AFZAAAUIGAADAAIEDAAoQkABAAAAAIAAAABoYAUAAAFIYAQAxgFAmMAAAAgYABYAQAUf/Z"/>
          <p:cNvSpPr>
            <a:spLocks noChangeAspect="1" noChangeArrowheads="1"/>
          </p:cNvSpPr>
          <p:nvPr/>
        </p:nvSpPr>
        <p:spPr bwMode="auto">
          <a:xfrm>
            <a:off x="1628775" y="27994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170" name="Picture 2" descr="Pointer Registers&#10;• Stack Pointer(SP) - provides access to stack top.&#10;Holds offset address of stack top.&#10;• Instruction Poi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7600949" cy="39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765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85178"/>
            <a:ext cx="1543050" cy="1166436"/>
          </a:xfrm>
          <a:prstGeom prst="rect">
            <a:avLst/>
          </a:prstGeom>
        </p:spPr>
      </p:pic>
      <p:pic>
        <p:nvPicPr>
          <p:cNvPr id="8194" name="Picture 2" descr="• Flag Register - also called program status word&#10;(PSW)&#10;9 active Flags&#10;6 status flags&#10;3 control flags&#10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0950" cy="358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832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578" y="3361131"/>
            <a:ext cx="1542422" cy="1164437"/>
          </a:xfrm>
          <a:prstGeom prst="rect">
            <a:avLst/>
          </a:prstGeom>
        </p:spPr>
      </p:pic>
      <p:pic>
        <p:nvPicPr>
          <p:cNvPr id="9218" name="Picture 2" descr="• Sign – set when after arithmetic or logic&#10;operation, MSB of result = 1 indicates that result is&#10;negative.&#10;• Overflow – u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601578" cy="336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783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578" y="3361131"/>
            <a:ext cx="1542422" cy="1164437"/>
          </a:xfrm>
          <a:prstGeom prst="rect">
            <a:avLst/>
          </a:prstGeom>
        </p:spPr>
      </p:pic>
      <p:pic>
        <p:nvPicPr>
          <p:cNvPr id="10244" name="Picture 4" descr="• A segment must thus start at 16 byte boundary&#10;[since last 4 bits = 0000]&#10;• Two segment can overlap with each other parti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1578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230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578" y="3361131"/>
            <a:ext cx="1542422" cy="1164437"/>
          </a:xfrm>
          <a:prstGeom prst="rect">
            <a:avLst/>
          </a:prstGeom>
        </p:spPr>
      </p:pic>
      <p:pic>
        <p:nvPicPr>
          <p:cNvPr id="11266" name="Picture 2" descr="- Let us take an example.&#10;-&gt; Segment register = 1234H&#10;-&gt; Offset = 0022H&#10;Physical address ?&#10;Segment starting address = 1234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601578" cy="336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80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949" y="3383991"/>
            <a:ext cx="1542422" cy="1164437"/>
          </a:xfrm>
          <a:prstGeom prst="rect">
            <a:avLst/>
          </a:prstGeom>
        </p:spPr>
      </p:pic>
      <p:pic>
        <p:nvPicPr>
          <p:cNvPr id="12290" name="Picture 2" descr="Note –&#10;• 8086 and 8088 operate only in real mode&#10;• 80286 – 80486 – Pentium – operate in real or&#10;protected mode.&#10;• Real mod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366949" cy="3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2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621" y="3406851"/>
            <a:ext cx="1548518" cy="1164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486650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95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13314" name="Picture 2" descr="Introduction to 8086 microproces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89385" cy="34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62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14338" name="Picture 2" descr="Introduction to 8086 microproces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89385" cy="34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0" name="Google Shape;2270;p44"/>
          <p:cNvGrpSpPr/>
          <p:nvPr/>
        </p:nvGrpSpPr>
        <p:grpSpPr>
          <a:xfrm>
            <a:off x="-538131" y="1994950"/>
            <a:ext cx="3273388" cy="2780528"/>
            <a:chOff x="4611450" y="3151300"/>
            <a:chExt cx="667725" cy="567200"/>
          </a:xfrm>
        </p:grpSpPr>
        <p:sp>
          <p:nvSpPr>
            <p:cNvPr id="2271" name="Google Shape;2271;p44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4" name="Google Shape;2274;p44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5" name="Google Shape;2275;p44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8" name="Google Shape;2278;p44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9" name="Google Shape;2279;p44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84" name="Google Shape;2284;p44"/>
          <p:cNvSpPr txBox="1">
            <a:spLocks noGrp="1"/>
          </p:cNvSpPr>
          <p:nvPr>
            <p:ph type="title"/>
          </p:nvPr>
        </p:nvSpPr>
        <p:spPr>
          <a:xfrm>
            <a:off x="83976" y="2463917"/>
            <a:ext cx="8852170" cy="9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000" dirty="0"/>
              <a:t>Introduction to 8 bit and 16 bit Microprocessors-H/W architecture</a:t>
            </a:r>
            <a:endParaRPr lang="en-US" sz="2000" b="1" dirty="0"/>
          </a:p>
        </p:txBody>
      </p:sp>
      <p:sp>
        <p:nvSpPr>
          <p:cNvPr id="2285" name="Google Shape;2285;p44"/>
          <p:cNvSpPr txBox="1">
            <a:spLocks noGrp="1"/>
          </p:cNvSpPr>
          <p:nvPr>
            <p:ph type="title" idx="2"/>
          </p:nvPr>
        </p:nvSpPr>
        <p:spPr>
          <a:xfrm>
            <a:off x="819350" y="1084213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287" name="Google Shape;2287;p44"/>
          <p:cNvGrpSpPr/>
          <p:nvPr/>
        </p:nvGrpSpPr>
        <p:grpSpPr>
          <a:xfrm>
            <a:off x="822170" y="108364"/>
            <a:ext cx="1051274" cy="787312"/>
            <a:chOff x="3585475" y="1537675"/>
            <a:chExt cx="649175" cy="486175"/>
          </a:xfrm>
        </p:grpSpPr>
        <p:sp>
          <p:nvSpPr>
            <p:cNvPr id="2288" name="Google Shape;2288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9" name="Google Shape;2289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0" name="Google Shape;2290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1" name="Google Shape;2291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2" name="Google Shape;2292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3" name="Google Shape;2293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4" name="Google Shape;2294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1" name="Google Shape;2301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2" name="Google Shape;2302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3" name="Google Shape;2303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08" name="Google Shape;2308;p44"/>
          <p:cNvSpPr/>
          <p:nvPr/>
        </p:nvSpPr>
        <p:spPr>
          <a:xfrm>
            <a:off x="2914649" y="-1923727"/>
            <a:ext cx="3047951" cy="3048011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9" name="Google Shape;2309;p44"/>
          <p:cNvSpPr/>
          <p:nvPr/>
        </p:nvSpPr>
        <p:spPr>
          <a:xfrm>
            <a:off x="-1183750" y="446872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310" name="Google Shape;2310;p44"/>
          <p:cNvGrpSpPr/>
          <p:nvPr/>
        </p:nvGrpSpPr>
        <p:grpSpPr>
          <a:xfrm rot="5400000">
            <a:off x="7726295" y="3856189"/>
            <a:ext cx="1051274" cy="787312"/>
            <a:chOff x="3585475" y="1537675"/>
            <a:chExt cx="649175" cy="486175"/>
          </a:xfrm>
        </p:grpSpPr>
        <p:sp>
          <p:nvSpPr>
            <p:cNvPr id="2311" name="Google Shape;2311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0" name="Google Shape;2330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85" y="3775818"/>
            <a:ext cx="1543050" cy="1166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15362" name="Picture 2" descr="Introduction to 8086 microproces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89385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636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386" name="Picture 2" descr="Introduction to 8086 microproces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89385" cy="40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45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17410" name="Picture 2" descr="Introduction to 8086 microproces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89385" cy="34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393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8086 PIN DIAGRAM</a:t>
            </a:r>
            <a:endParaRPr lang="en-IN" dirty="0"/>
          </a:p>
        </p:txBody>
      </p:sp>
      <p:pic>
        <p:nvPicPr>
          <p:cNvPr id="18434" name="Picture 2" descr="8086 was the first 16-bit microprocessor available in 40-pin&#10;DIP (Dual Inline Package) chip.&#10;2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7724"/>
            <a:ext cx="7589385" cy="31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55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19458" name="Picture 2" descr="Intel 8086 MP can operate in two modes&#10;• minimum mode&#10;• maximum mode&#10;For Minimum mode, a unique processor system with a si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89385" cy="36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42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20482" name="Picture 2" descr="Power supply and frequency signals:&#10;It uses 5V DC supply at VCC pin 40, and uses ground at VSS pin 1 and 20 for&#10;its operat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288"/>
            <a:ext cx="7589385" cy="374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069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21506" name="Picture 2" descr="S7/BHE:&#10;BHE stands for Bus High Enable. It is available at pin 34 and it is used in&#10;conjunction with AD0 to select the mem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89385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133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22530" name="Picture 2" descr="TEST:&#10;This signal is like wait or idle state and is available at pin 23.&#10;MN/MX:&#10;It stands for Minimum/Maximum and is avail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89385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719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23554" name="Picture 2" descr="DT/R:&#10;It stands for Data Transmit / Receive signal and is available at pin 27. It&#10;decides the direction of data flow throu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89385" cy="42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521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24578" name="Picture 2" descr="QS1 and QS0&#10;These are queue status signals and are available at pin 24 and 25. These&#10;signals provide the status of instruc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461"/>
            <a:ext cx="7589385" cy="37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323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10" y="0"/>
            <a:ext cx="7704000" cy="5727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DISCUSS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343" y="3869038"/>
            <a:ext cx="1543050" cy="868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17440"/>
            <a:ext cx="8011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Introduction to microprocessor, computer and its organization, Programming system; Address bus, data bus and control bus, Tristate bus</a:t>
            </a:r>
            <a:r>
              <a:rPr lang="en-US" dirty="0" smtClean="0"/>
              <a:t>;.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30629" y="1340660"/>
            <a:ext cx="73297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 </a:t>
            </a:r>
            <a:r>
              <a:rPr lang="en-US" dirty="0"/>
              <a:t>clock generation; Connecting Microprocessor to I/O devices; Data transfer schemes; Architectural advancements of microprocessors. Introductory System design using microprocessors;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438539" y="2079324"/>
            <a:ext cx="70218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8086 – Hardware Architecture; External memory addressing; Bus cycles; some important Companion Chips; Maximum mode bus cycle</a:t>
            </a:r>
            <a:r>
              <a:rPr lang="en-US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438539" y="2715601"/>
            <a:ext cx="6186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8086 system configuration; Memory Interfacing; Minimum mode system configuration, Interrupt processing.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3969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25602" name="Picture 2" descr="S2 S1 S0 Status&#10;0 0 0 Interrupt acknowledgement&#10;0 0 1 I/O Read&#10;0 1 0 I/O Write&#10;0 1 1 Halt&#10;1 0 0 Opcode fetch&#10;1 0 1 Memory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89385" cy="41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861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pic>
        <p:nvPicPr>
          <p:cNvPr id="26626" name="Picture 2" descr="LOCK:&#10;This signal is used to lock the peripherals from the system . It is available&#10;at pin 29.&#10;RQ/GT1 and RQ/GT0&#10;These are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89385" cy="34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22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QUESTION WITH ANSWER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17725"/>
            <a:ext cx="685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A3A3A"/>
                </a:solidFill>
                <a:latin typeface="Open Sans"/>
              </a:rPr>
              <a:t>1. A microcontroller at-least should consist of: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3A3A3A"/>
                </a:solidFill>
                <a:latin typeface="Open Sans"/>
              </a:rPr>
              <a:t>a) RAM, ROM, I/O ports and timers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3A3A3A"/>
                </a:solidFill>
                <a:latin typeface="Open Sans"/>
              </a:rPr>
              <a:t>b) CPU, RAM, I/O ports and timers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3A3A3A"/>
                </a:solidFill>
                <a:latin typeface="Open Sans"/>
              </a:rPr>
              <a:t>c) CPU, RAM, ROM, I/O ports and timers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3A3A3A"/>
                </a:solidFill>
                <a:latin typeface="Open Sans"/>
              </a:rPr>
              <a:t>d) CPU, ROM, I/O ports and timers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160021" y="2187276"/>
            <a:ext cx="4897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3A3A3A"/>
                </a:solidFill>
                <a:latin typeface="Open Sans"/>
              </a:rPr>
              <a:t>Answer: c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182881" y="264979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3A3A3A"/>
                </a:solidFill>
                <a:latin typeface="Open Sans"/>
              </a:rPr>
              <a:t>2.What </a:t>
            </a:r>
            <a:r>
              <a:rPr lang="en-US" dirty="0">
                <a:solidFill>
                  <a:srgbClr val="3A3A3A"/>
                </a:solidFill>
                <a:latin typeface="Open Sans"/>
              </a:rPr>
              <a:t>is the order decided by a processor or the CPU of a controller to execute an instruction?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3A3A3A"/>
                </a:solidFill>
                <a:latin typeface="Open Sans"/>
              </a:rPr>
              <a:t>a) </a:t>
            </a:r>
            <a:r>
              <a:rPr lang="en-US" dirty="0" err="1">
                <a:solidFill>
                  <a:srgbClr val="3A3A3A"/>
                </a:solidFill>
                <a:latin typeface="Open Sans"/>
              </a:rPr>
              <a:t>decode,fetch,execute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3A3A3A"/>
                </a:solidFill>
                <a:latin typeface="Open Sans"/>
              </a:rPr>
              <a:t>b) </a:t>
            </a:r>
            <a:r>
              <a:rPr lang="en-US" dirty="0" err="1">
                <a:solidFill>
                  <a:srgbClr val="3A3A3A"/>
                </a:solidFill>
                <a:latin typeface="Open Sans"/>
              </a:rPr>
              <a:t>execute,fetch,decode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3A3A3A"/>
                </a:solidFill>
                <a:latin typeface="Open Sans"/>
              </a:rPr>
              <a:t>c) </a:t>
            </a:r>
            <a:r>
              <a:rPr lang="en-US" dirty="0" err="1">
                <a:solidFill>
                  <a:srgbClr val="3A3A3A"/>
                </a:solidFill>
                <a:latin typeface="Open Sans"/>
              </a:rPr>
              <a:t>fetch,execute,decode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3A3A3A"/>
                </a:solidFill>
                <a:latin typeface="Open Sans"/>
              </a:rPr>
              <a:t>d) </a:t>
            </a:r>
            <a:r>
              <a:rPr lang="en-US" dirty="0" err="1">
                <a:solidFill>
                  <a:srgbClr val="3A3A3A"/>
                </a:solidFill>
                <a:latin typeface="Open Sans"/>
              </a:rPr>
              <a:t>fetch,decode,execute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411481" y="4035641"/>
            <a:ext cx="1097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3A3A3A"/>
                </a:solidFill>
                <a:latin typeface="Open Sans"/>
              </a:rPr>
              <a:t>Answer: 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10432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8960" y="0"/>
            <a:ext cx="8009074" cy="572700"/>
          </a:xfrm>
        </p:spPr>
        <p:txBody>
          <a:bodyPr/>
          <a:lstStyle/>
          <a:p>
            <a:r>
              <a:rPr lang="en-US" sz="1800" dirty="0" smtClean="0"/>
              <a:t>3.A </a:t>
            </a:r>
            <a:r>
              <a:rPr lang="en-US" sz="1800" dirty="0"/>
              <a:t>microprocessor is a chip integrating all the </a:t>
            </a:r>
            <a:r>
              <a:rPr lang="en-US" sz="1800" dirty="0" smtClean="0"/>
              <a:t> functions </a:t>
            </a:r>
            <a:r>
              <a:rPr lang="en-US" sz="1800" dirty="0"/>
              <a:t>of a CPU of a </a:t>
            </a:r>
            <a:r>
              <a:rPr lang="en-US" sz="1800" dirty="0" smtClean="0"/>
              <a:t>computer</a:t>
            </a:r>
            <a:r>
              <a:rPr lang="en-US" sz="2400" dirty="0" smtClean="0"/>
              <a:t>.</a:t>
            </a:r>
            <a:endParaRPr lang="en-IN" sz="2400" dirty="0"/>
          </a:p>
        </p:txBody>
      </p:sp>
      <p:sp>
        <p:nvSpPr>
          <p:cNvPr id="13" name="Rectangle 12"/>
          <p:cNvSpPr/>
          <p:nvPr/>
        </p:nvSpPr>
        <p:spPr>
          <a:xfrm>
            <a:off x="152401" y="762000"/>
            <a:ext cx="6570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n-US" sz="1800" dirty="0" smtClean="0"/>
              <a:t>multiple </a:t>
            </a:r>
            <a:r>
              <a:rPr lang="en-US" sz="1800" dirty="0"/>
              <a:t>B. single C. double D. triple </a:t>
            </a:r>
            <a:endParaRPr lang="en-US" sz="1800" dirty="0" smtClean="0"/>
          </a:p>
        </p:txBody>
      </p:sp>
      <p:sp>
        <p:nvSpPr>
          <p:cNvPr id="15" name="Rectangle 14"/>
          <p:cNvSpPr/>
          <p:nvPr/>
        </p:nvSpPr>
        <p:spPr>
          <a:xfrm flipH="1">
            <a:off x="152401" y="1131332"/>
            <a:ext cx="3822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800" dirty="0"/>
              <a:t>ANSWER: 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8960" y="1439109"/>
            <a:ext cx="670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4. The purpose of the microprocessor is to </a:t>
            </a:r>
            <a:r>
              <a:rPr lang="en-US" sz="1800" dirty="0" smtClean="0"/>
              <a:t>control</a:t>
            </a:r>
          </a:p>
          <a:p>
            <a:r>
              <a:rPr lang="en-US" sz="1800" dirty="0" smtClean="0"/>
              <a:t> </a:t>
            </a:r>
            <a:r>
              <a:rPr lang="en-US" sz="1800" dirty="0"/>
              <a:t>A. memory B. switches C. processing D. task</a:t>
            </a:r>
            <a:endParaRPr lang="en-IN" sz="1800" dirty="0"/>
          </a:p>
        </p:txBody>
      </p:sp>
      <p:sp>
        <p:nvSpPr>
          <p:cNvPr id="17" name="Rectangle 16"/>
          <p:cNvSpPr/>
          <p:nvPr/>
        </p:nvSpPr>
        <p:spPr>
          <a:xfrm>
            <a:off x="152401" y="2085440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800" dirty="0"/>
              <a:t>ANSWER: 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401" y="2405830"/>
            <a:ext cx="6270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5. The first digital electronic computer was built in the year A. 1950 B. 1960 C. 1940 D. </a:t>
            </a:r>
            <a:r>
              <a:rPr lang="en-US" sz="1800" dirty="0" smtClean="0"/>
              <a:t>1930</a:t>
            </a:r>
          </a:p>
          <a:p>
            <a:r>
              <a:rPr lang="en-US" sz="1800" dirty="0" smtClean="0"/>
              <a:t> </a:t>
            </a:r>
            <a:r>
              <a:rPr lang="en-US" sz="1800" dirty="0"/>
              <a:t>ANSWER: C</a:t>
            </a:r>
            <a:endParaRPr lang="en-IN" sz="1800" dirty="0"/>
          </a:p>
        </p:txBody>
      </p:sp>
      <p:sp>
        <p:nvSpPr>
          <p:cNvPr id="19" name="Rectangle 18"/>
          <p:cNvSpPr/>
          <p:nvPr/>
        </p:nvSpPr>
        <p:spPr>
          <a:xfrm>
            <a:off x="0" y="3329160"/>
            <a:ext cx="62266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6. In 1960's </a:t>
            </a:r>
            <a:r>
              <a:rPr lang="en-US" sz="1800" dirty="0" err="1"/>
              <a:t>texas</a:t>
            </a:r>
            <a:r>
              <a:rPr lang="en-US" sz="1800" dirty="0"/>
              <a:t> institute </a:t>
            </a:r>
            <a:r>
              <a:rPr lang="en-US" sz="1800" dirty="0" smtClean="0"/>
              <a:t>invented</a:t>
            </a:r>
          </a:p>
          <a:p>
            <a:r>
              <a:rPr lang="en-US" sz="1800" dirty="0" smtClean="0"/>
              <a:t> </a:t>
            </a:r>
            <a:r>
              <a:rPr lang="en-US" sz="1800" dirty="0"/>
              <a:t>A. integrated circuits B. microprocessor C. vacuum tubes </a:t>
            </a:r>
            <a:r>
              <a:rPr lang="en-US" sz="1800" dirty="0" smtClean="0"/>
              <a:t>D.. transistors</a:t>
            </a:r>
          </a:p>
          <a:p>
            <a:r>
              <a:rPr lang="en-US" sz="1800" dirty="0" smtClean="0"/>
              <a:t> </a:t>
            </a:r>
            <a:r>
              <a:rPr lang="en-US" sz="1800" dirty="0"/>
              <a:t>ANSWER: </a:t>
            </a:r>
            <a:r>
              <a:rPr lang="en-US" sz="1800" dirty="0" smtClean="0"/>
              <a:t>A</a:t>
            </a:r>
          </a:p>
          <a:p>
            <a:r>
              <a:rPr lang="en-US" sz="1800" dirty="0" smtClean="0"/>
              <a:t> </a:t>
            </a:r>
            <a:r>
              <a:rPr lang="en-US" sz="1800" dirty="0"/>
              <a:t>7. The intel 8086 microprocessor is a processor </a:t>
            </a:r>
            <a:endParaRPr lang="en-US" sz="1800" dirty="0" smtClean="0"/>
          </a:p>
          <a:p>
            <a:pPr marL="342900" indent="-342900">
              <a:buAutoNum type="alphaUcPeriod"/>
            </a:pPr>
            <a:r>
              <a:rPr lang="en-US" sz="1800" dirty="0" smtClean="0"/>
              <a:t>8 </a:t>
            </a:r>
            <a:r>
              <a:rPr lang="en-US" sz="1800" dirty="0"/>
              <a:t>bit B. 16 bit C. 32 bit D. 4 bit </a:t>
            </a:r>
            <a:endParaRPr lang="en-US" sz="1800" dirty="0" smtClean="0"/>
          </a:p>
          <a:p>
            <a:pPr marL="342900" indent="-342900">
              <a:buAutoNum type="alphaUcPeriod"/>
            </a:pPr>
            <a:r>
              <a:rPr lang="en-IN" sz="1800" dirty="0" smtClean="0"/>
              <a:t>ANSWER</a:t>
            </a:r>
            <a:r>
              <a:rPr lang="en-IN" sz="1800" dirty="0"/>
              <a:t>: B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903864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5314" y="0"/>
            <a:ext cx="78594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8. The microprocessor can read/write 16 bit data from or </a:t>
            </a:r>
            <a:r>
              <a:rPr lang="en-US" sz="1800" dirty="0" smtClean="0"/>
              <a:t>to</a:t>
            </a:r>
          </a:p>
          <a:p>
            <a:r>
              <a:rPr lang="en-US" sz="1800" dirty="0" smtClean="0"/>
              <a:t> </a:t>
            </a:r>
            <a:r>
              <a:rPr lang="en-US" sz="1800" dirty="0"/>
              <a:t>A. memory B. I /O device C. processor D. </a:t>
            </a:r>
            <a:r>
              <a:rPr lang="en-US" sz="1800" dirty="0" smtClean="0"/>
              <a:t>register</a:t>
            </a:r>
          </a:p>
          <a:p>
            <a:r>
              <a:rPr lang="en-US" sz="1800" dirty="0" smtClean="0"/>
              <a:t> </a:t>
            </a:r>
            <a:r>
              <a:rPr lang="en-US" sz="1800" dirty="0"/>
              <a:t>ANSWER: A </a:t>
            </a:r>
            <a:endParaRPr lang="en-US" sz="1800" dirty="0" smtClean="0"/>
          </a:p>
          <a:p>
            <a:r>
              <a:rPr lang="en-US" sz="1800" dirty="0" smtClean="0"/>
              <a:t>9</a:t>
            </a:r>
            <a:r>
              <a:rPr lang="en-US" sz="1800" dirty="0"/>
              <a:t>. In 8086 microprocessor , the address bus is bit </a:t>
            </a:r>
            <a:r>
              <a:rPr lang="en-US" sz="1800" dirty="0" smtClean="0"/>
              <a:t>wide</a:t>
            </a:r>
          </a:p>
          <a:p>
            <a:r>
              <a:rPr lang="en-US" sz="1800" dirty="0" smtClean="0"/>
              <a:t> </a:t>
            </a:r>
            <a:r>
              <a:rPr lang="en-US" sz="1800" dirty="0"/>
              <a:t>A. 12 bit B. 10 bit C. 16 bit D. 20 bit </a:t>
            </a:r>
            <a:endParaRPr lang="en-US" sz="1800" dirty="0" smtClean="0"/>
          </a:p>
          <a:p>
            <a:r>
              <a:rPr lang="en-US" sz="1800" dirty="0" smtClean="0"/>
              <a:t>ANSWER</a:t>
            </a:r>
            <a:r>
              <a:rPr lang="en-US" sz="1800" dirty="0"/>
              <a:t>: D </a:t>
            </a:r>
            <a:endParaRPr lang="en-US" sz="1800" dirty="0" smtClean="0"/>
          </a:p>
          <a:p>
            <a:r>
              <a:rPr lang="en-US" sz="1800" dirty="0" smtClean="0"/>
              <a:t>10</a:t>
            </a:r>
            <a:r>
              <a:rPr lang="en-US" sz="1800" dirty="0"/>
              <a:t>. The work of EU is </a:t>
            </a:r>
            <a:endParaRPr lang="en-US" sz="1800" dirty="0" smtClean="0"/>
          </a:p>
          <a:p>
            <a:pPr marL="342900" indent="-342900">
              <a:buAutoNum type="alphaUcPeriod"/>
            </a:pPr>
            <a:r>
              <a:rPr lang="en-US" sz="1800" dirty="0" smtClean="0"/>
              <a:t>encoding </a:t>
            </a:r>
            <a:r>
              <a:rPr lang="en-US" sz="1800" dirty="0"/>
              <a:t>B. decoding C. processing D. calculations </a:t>
            </a:r>
            <a:endParaRPr lang="en-US" sz="1800" dirty="0" smtClean="0"/>
          </a:p>
          <a:p>
            <a:pPr marL="342900" indent="-342900">
              <a:buAutoNum type="alphaUcPeriod"/>
            </a:pPr>
            <a:r>
              <a:rPr lang="en-IN" sz="1800" dirty="0"/>
              <a:t>ANSWER: </a:t>
            </a:r>
            <a:r>
              <a:rPr lang="en-IN" sz="1800" dirty="0" smtClean="0"/>
              <a:t>B</a:t>
            </a:r>
          </a:p>
          <a:p>
            <a:pPr marL="342900" indent="-342900">
              <a:buAutoNum type="alphaUcPeriod"/>
            </a:pPr>
            <a:r>
              <a:rPr lang="en-US" sz="1800" dirty="0" smtClean="0"/>
              <a:t>11</a:t>
            </a:r>
            <a:r>
              <a:rPr lang="en-US" sz="1800" dirty="0"/>
              <a:t>. The 16 bit flag of 8086 microprocessor is responsible to </a:t>
            </a:r>
            <a:r>
              <a:rPr lang="en-US" sz="1800" dirty="0" smtClean="0"/>
              <a:t>indicate</a:t>
            </a:r>
          </a:p>
          <a:p>
            <a:pPr marL="342900" indent="-342900">
              <a:buAutoNum type="alphaUcPeriod"/>
            </a:pPr>
            <a:r>
              <a:rPr lang="en-US" sz="1800" dirty="0" smtClean="0"/>
              <a:t> </a:t>
            </a:r>
            <a:r>
              <a:rPr lang="en-US" sz="1800" dirty="0"/>
              <a:t>A. the condition of result of ALU operation B. the condition of memory C. the result of addition D. the result of </a:t>
            </a:r>
            <a:r>
              <a:rPr lang="en-US" sz="1800" dirty="0" smtClean="0"/>
              <a:t>subtraction</a:t>
            </a:r>
          </a:p>
          <a:p>
            <a:pPr marL="342900" indent="-342900">
              <a:buFont typeface="Arial"/>
              <a:buAutoNum type="alphaUcPeriod"/>
            </a:pPr>
            <a:r>
              <a:rPr lang="en-US" sz="1800" dirty="0"/>
              <a:t>ANSWER: A </a:t>
            </a:r>
          </a:p>
          <a:p>
            <a:pPr marL="342900" indent="-342900">
              <a:buAutoNum type="alphaUcPeriod"/>
            </a:pPr>
            <a:endParaRPr lang="en-US" sz="1800" dirty="0" smtClean="0"/>
          </a:p>
          <a:p>
            <a:r>
              <a:rPr lang="en-US" sz="1800" dirty="0" smtClean="0"/>
              <a:t>12</a:t>
            </a:r>
            <a:r>
              <a:rPr lang="en-US" sz="1800" dirty="0"/>
              <a:t>. The CF is known </a:t>
            </a:r>
            <a:r>
              <a:rPr lang="en-US" sz="1800" dirty="0" smtClean="0"/>
              <a:t>as</a:t>
            </a:r>
          </a:p>
          <a:p>
            <a:pPr marL="342900" indent="-342900">
              <a:buAutoNum type="alphaUcPeriod"/>
            </a:pPr>
            <a:r>
              <a:rPr lang="en-US" sz="1800" dirty="0" smtClean="0"/>
              <a:t> </a:t>
            </a:r>
            <a:r>
              <a:rPr lang="en-US" sz="1800" dirty="0"/>
              <a:t>A. carry flag B. condition flag C. common flag D. single flag </a:t>
            </a:r>
            <a:endParaRPr lang="en-US" sz="1800" dirty="0" smtClean="0"/>
          </a:p>
          <a:p>
            <a:pPr marL="342900" indent="-342900">
              <a:buAutoNum type="alphaUcPeriod"/>
            </a:pPr>
            <a:r>
              <a:rPr lang="en-US" sz="1800" dirty="0" smtClean="0"/>
              <a:t>.</a:t>
            </a:r>
            <a:r>
              <a:rPr lang="en-US" sz="1800" dirty="0"/>
              <a:t>ANSWER: </a:t>
            </a:r>
            <a:r>
              <a:rPr lang="en-US" sz="1800" dirty="0" smtClean="0"/>
              <a:t>A</a:t>
            </a:r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1464677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385" y="3452571"/>
            <a:ext cx="1554615" cy="11644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7589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13. The SF is called as</a:t>
            </a:r>
          </a:p>
          <a:p>
            <a:r>
              <a:rPr lang="en-US" smtClean="0"/>
              <a:t> A. service flag B. sign flag C. single flag D. condition flag </a:t>
            </a:r>
          </a:p>
          <a:p>
            <a:r>
              <a:rPr lang="en-US" smtClean="0"/>
              <a:t>ANSWER: B </a:t>
            </a:r>
          </a:p>
          <a:p>
            <a:r>
              <a:rPr lang="en-US" smtClean="0"/>
              <a:t>14. The OF is called as A. overflow flag B. overdue flag C. one flag D. over flag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0" y="954107"/>
            <a:ext cx="1194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261884"/>
            <a:ext cx="6858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15. The IF is called as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initial </a:t>
            </a:r>
            <a:r>
              <a:rPr lang="en-US" dirty="0"/>
              <a:t>flag B. indicate flag C. interrupt flag D. inter </a:t>
            </a:r>
            <a:r>
              <a:rPr lang="en-US" dirty="0" smtClean="0"/>
              <a:t>flag</a:t>
            </a:r>
          </a:p>
          <a:p>
            <a:pPr marL="342900" indent="-342900">
              <a:buAutoNum type="alphaUcPeriod"/>
            </a:pPr>
            <a:r>
              <a:rPr lang="en-US" dirty="0" smtClean="0"/>
              <a:t>16</a:t>
            </a:r>
            <a:r>
              <a:rPr lang="en-US" dirty="0"/>
              <a:t>. The register AX is formed by grouping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A</a:t>
            </a:r>
            <a:r>
              <a:rPr lang="en-US" dirty="0"/>
              <a:t>. AH &amp; AL B. BH &amp; BL C. CH &amp; CL D. DH &amp; </a:t>
            </a:r>
            <a:r>
              <a:rPr lang="en-US" dirty="0" smtClean="0"/>
              <a:t>DL</a:t>
            </a:r>
          </a:p>
          <a:p>
            <a:pPr marL="342900" indent="-342900">
              <a:buAutoNum type="alphaUcPeriod"/>
            </a:pPr>
            <a:r>
              <a:rPr lang="en-US" dirty="0" smtClean="0"/>
              <a:t> ANSWER: C </a:t>
            </a:r>
          </a:p>
          <a:p>
            <a:pPr marL="342900" indent="-342900">
              <a:buAutoNum type="alphaUcPeriod"/>
            </a:pPr>
            <a:r>
              <a:rPr lang="en-US" dirty="0" smtClean="0"/>
              <a:t> </a:t>
            </a:r>
            <a:r>
              <a:rPr lang="en-US" dirty="0"/>
              <a:t>ANSWER: A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17</a:t>
            </a:r>
            <a:r>
              <a:rPr lang="en-US" dirty="0"/>
              <a:t>. The SP is indicated by A. single pointer B. stack pointer C. source pointer D. destination </a:t>
            </a:r>
            <a:r>
              <a:rPr lang="en-US" dirty="0" smtClean="0"/>
              <a:t>pointer</a:t>
            </a:r>
          </a:p>
          <a:p>
            <a:pPr marL="342900" indent="-342900">
              <a:buAutoNum type="alphaUcPeriod"/>
            </a:pPr>
            <a:r>
              <a:rPr lang="en-US" dirty="0" smtClean="0"/>
              <a:t> </a:t>
            </a:r>
            <a:r>
              <a:rPr lang="en-US" dirty="0"/>
              <a:t>ANSWER: B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18</a:t>
            </a:r>
            <a:r>
              <a:rPr lang="en-US" dirty="0"/>
              <a:t>. The BP is indicated </a:t>
            </a:r>
            <a:r>
              <a:rPr lang="en-US" dirty="0" smtClean="0"/>
              <a:t>by</a:t>
            </a:r>
          </a:p>
          <a:p>
            <a:pPr marL="342900" indent="-342900">
              <a:buAutoNum type="alphaUcPeriod"/>
            </a:pPr>
            <a:r>
              <a:rPr lang="en-US" dirty="0" smtClean="0"/>
              <a:t> </a:t>
            </a:r>
            <a:r>
              <a:rPr lang="en-US" dirty="0"/>
              <a:t>A. base pointer B. binary pointer C. bit pointer D. digital </a:t>
            </a:r>
            <a:r>
              <a:rPr lang="en-US" dirty="0" smtClean="0"/>
              <a:t>pointer</a:t>
            </a:r>
          </a:p>
          <a:p>
            <a:pPr marL="342900" indent="-342900">
              <a:buAutoNum type="alphaUcPeriod"/>
            </a:pPr>
            <a:r>
              <a:rPr lang="en-US" dirty="0" smtClean="0"/>
              <a:t> </a:t>
            </a:r>
            <a:r>
              <a:rPr lang="en-US" dirty="0"/>
              <a:t>ANSWER: A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19</a:t>
            </a:r>
            <a:r>
              <a:rPr lang="en-US" dirty="0"/>
              <a:t>. The SS is called </a:t>
            </a:r>
            <a:r>
              <a:rPr lang="en-US" dirty="0" smtClean="0"/>
              <a:t>as</a:t>
            </a:r>
          </a:p>
          <a:p>
            <a:pPr marL="342900" indent="-342900">
              <a:buAutoNum type="alphaUcPeriod"/>
            </a:pPr>
            <a:r>
              <a:rPr lang="en-US" dirty="0" smtClean="0"/>
              <a:t> </a:t>
            </a:r>
            <a:r>
              <a:rPr lang="en-US" dirty="0"/>
              <a:t>A. single stack B. stack segment C. sequence stack .D. random stack ANSWER: B 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0" y="4370428"/>
            <a:ext cx="6720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20. The index register are used to hold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memory register B. </a:t>
            </a:r>
            <a:r>
              <a:rPr lang="en-US" dirty="0" err="1" smtClean="0"/>
              <a:t>ofset</a:t>
            </a:r>
            <a:r>
              <a:rPr lang="en-US" dirty="0" smtClean="0"/>
              <a:t> </a:t>
            </a:r>
            <a:r>
              <a:rPr lang="en-US" dirty="0"/>
              <a:t>address C. segment memory D. offset memory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0" y="4739759"/>
            <a:ext cx="1194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ANSWER: A</a:t>
            </a:r>
          </a:p>
        </p:txBody>
      </p:sp>
    </p:spTree>
    <p:extLst>
      <p:ext uri="{BB962C8B-B14F-4D97-AF65-F5344CB8AC3E}">
        <p14:creationId xmlns:p14="http://schemas.microsoft.com/office/powerpoint/2010/main" val="452355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70;p44"/>
          <p:cNvGrpSpPr/>
          <p:nvPr/>
        </p:nvGrpSpPr>
        <p:grpSpPr>
          <a:xfrm>
            <a:off x="-538131" y="1994950"/>
            <a:ext cx="3273388" cy="2780528"/>
            <a:chOff x="4611450" y="3151300"/>
            <a:chExt cx="667725" cy="567200"/>
          </a:xfrm>
        </p:grpSpPr>
        <p:sp>
          <p:nvSpPr>
            <p:cNvPr id="2271" name="Google Shape;2271;p44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4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4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4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4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4" name="Google Shape;2284;p44"/>
          <p:cNvSpPr txBox="1">
            <a:spLocks noGrp="1"/>
          </p:cNvSpPr>
          <p:nvPr>
            <p:ph type="title"/>
          </p:nvPr>
        </p:nvSpPr>
        <p:spPr>
          <a:xfrm>
            <a:off x="188686" y="2238469"/>
            <a:ext cx="8955314" cy="11615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/>
              <a:t>16-bit microprocessor instruction set and assembly language programming</a:t>
            </a:r>
            <a:endParaRPr lang="en-US" sz="3600" b="1" dirty="0"/>
          </a:p>
        </p:txBody>
      </p:sp>
      <p:sp>
        <p:nvSpPr>
          <p:cNvPr id="2285" name="Google Shape;2285;p44"/>
          <p:cNvSpPr txBox="1">
            <a:spLocks noGrp="1"/>
          </p:cNvSpPr>
          <p:nvPr>
            <p:ph type="title" idx="2"/>
          </p:nvPr>
        </p:nvSpPr>
        <p:spPr>
          <a:xfrm>
            <a:off x="819350" y="1084213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02</a:t>
            </a:r>
            <a:endParaRPr dirty="0"/>
          </a:p>
        </p:txBody>
      </p:sp>
      <p:grpSp>
        <p:nvGrpSpPr>
          <p:cNvPr id="3" name="Google Shape;2287;p44"/>
          <p:cNvGrpSpPr/>
          <p:nvPr/>
        </p:nvGrpSpPr>
        <p:grpSpPr>
          <a:xfrm>
            <a:off x="822170" y="108364"/>
            <a:ext cx="1051274" cy="787312"/>
            <a:chOff x="3585475" y="1537675"/>
            <a:chExt cx="649175" cy="486175"/>
          </a:xfrm>
        </p:grpSpPr>
        <p:sp>
          <p:nvSpPr>
            <p:cNvPr id="2288" name="Google Shape;2288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8" name="Google Shape;2308;p44"/>
          <p:cNvSpPr/>
          <p:nvPr/>
        </p:nvSpPr>
        <p:spPr>
          <a:xfrm>
            <a:off x="2914649" y="-1923727"/>
            <a:ext cx="3047951" cy="3048011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4"/>
          <p:cNvSpPr/>
          <p:nvPr/>
        </p:nvSpPr>
        <p:spPr>
          <a:xfrm>
            <a:off x="-1183750" y="446872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310;p44"/>
          <p:cNvGrpSpPr/>
          <p:nvPr/>
        </p:nvGrpSpPr>
        <p:grpSpPr>
          <a:xfrm rot="5400000">
            <a:off x="7726295" y="3856189"/>
            <a:ext cx="1051274" cy="787312"/>
            <a:chOff x="3585475" y="1537675"/>
            <a:chExt cx="649175" cy="486175"/>
          </a:xfrm>
        </p:grpSpPr>
        <p:sp>
          <p:nvSpPr>
            <p:cNvPr id="2311" name="Google Shape;2311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85" y="3933215"/>
            <a:ext cx="1543050" cy="1166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10" y="0"/>
            <a:ext cx="7704000" cy="5727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DISCUSS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343" y="3869038"/>
            <a:ext cx="1543050" cy="868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17440"/>
            <a:ext cx="8011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Programmer’s model of 8086; operand types, operand addressing</a:t>
            </a:r>
            <a:r>
              <a:rPr lang="en-US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assembler directives, instruction Set-Data transfer group</a:t>
            </a:r>
            <a:r>
              <a:rPr lang="en-US" dirty="0" smtClean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Arithmetic group, Logical group.</a:t>
            </a:r>
            <a:endParaRPr lang="en-IN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85178"/>
            <a:ext cx="1543050" cy="1166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52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2797"/>
            <a:ext cx="9144000" cy="1099224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878134"/>
            <a:ext cx="1543050" cy="905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42005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14338"/>
          </a:xfrm>
        </p:spPr>
        <p:txBody>
          <a:bodyPr/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MICROPROCESSOR</a:t>
            </a:r>
            <a:endParaRPr lang="en-I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743799"/>
            <a:ext cx="1543050" cy="11664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993" y="952947"/>
            <a:ext cx="72781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A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microprocessor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is a computer processor where the data processing logic and control is included on a single integrated circuit, or a small number of integrated circuits. The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microprocessor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contains the arithmetic, logic, and control circuitry required to perform the 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functions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 of a computer's central processing unit.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481914" y="2063578"/>
            <a:ext cx="63760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The following features enable microprocessor to be a versatile component in an instrumentation system.</a:t>
            </a:r>
            <a:endParaRPr lang="en-US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Memory.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Decision making power based on previously entered </a:t>
            </a:r>
            <a:r>
              <a:rPr lang="en-US" dirty="0" smtClean="0">
                <a:solidFill>
                  <a:srgbClr val="202124"/>
                </a:solidFill>
                <a:latin typeface="arial" panose="020B0604020202020204" pitchFamily="34" charset="0"/>
              </a:rPr>
              <a:t>values</a:t>
            </a:r>
            <a:endParaRPr lang="en-US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Repeatability of the reading.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Digital read-out and </a:t>
            </a:r>
            <a:r>
              <a:rPr lang="en-US" dirty="0" err="1">
                <a:solidFill>
                  <a:srgbClr val="202124"/>
                </a:solidFill>
                <a:latin typeface="arial" panose="020B0604020202020204" pitchFamily="34" charset="0"/>
              </a:rPr>
              <a:t>interactiveness</a:t>
            </a: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Parallel Processing.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Time sharing and multiprocessing.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878134"/>
            <a:ext cx="1543050" cy="905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600949" cy="403497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98092"/>
            <a:ext cx="1543050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600950" cy="364308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857" y="3530894"/>
            <a:ext cx="1285103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74857" cy="429622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72" y="3413556"/>
            <a:ext cx="1543050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7772" cy="387531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811" y="-4918"/>
            <a:ext cx="7704000" cy="45719"/>
          </a:xfrm>
        </p:spPr>
        <p:txBody>
          <a:bodyPr/>
          <a:lstStyle/>
          <a:p>
            <a:r>
              <a:rPr lang="en-IN" b="1" dirty="0" smtClean="0"/>
              <a:t/>
            </a:r>
            <a:br>
              <a:rPr lang="en-IN" b="1" dirty="0" smtClean="0"/>
            </a:b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6" y="3469064"/>
            <a:ext cx="1543050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2"/>
            <a:ext cx="7402286" cy="397192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05" y="88419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72" y="3512607"/>
            <a:ext cx="1470454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7772" cy="399142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930" y="0"/>
            <a:ext cx="7704000" cy="358164"/>
          </a:xfrm>
        </p:spPr>
        <p:txBody>
          <a:bodyPr/>
          <a:lstStyle/>
          <a:p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42" y="3329067"/>
            <a:ext cx="1543050" cy="134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58742" cy="394335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171" y="3527121"/>
            <a:ext cx="1543050" cy="116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IN" sz="1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124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53300" cy="401955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67" y="0"/>
            <a:ext cx="7704000" cy="5727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1" y="3570664"/>
            <a:ext cx="1543050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489371" cy="418011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56" y="-1"/>
            <a:ext cx="7704000" cy="870857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SHORT QUESTION WITH ANSWER 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06376"/>
            <a:ext cx="1543050" cy="12016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8178"/>
            <a:ext cx="685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BIU contains FIFO register of size </a:t>
            </a:r>
            <a:r>
              <a:rPr lang="en-US" dirty="0" smtClean="0"/>
              <a:t>bytes</a:t>
            </a:r>
          </a:p>
          <a:p>
            <a:pPr marL="342900" indent="-342900">
              <a:buAutoNum type="arabicPeriod"/>
            </a:pPr>
            <a:r>
              <a:rPr lang="en-US" dirty="0" smtClean="0"/>
              <a:t> </a:t>
            </a:r>
            <a:r>
              <a:rPr lang="en-US" dirty="0"/>
              <a:t>A. 8 B. 6 C. 4 D. </a:t>
            </a:r>
            <a:r>
              <a:rPr lang="en-US" dirty="0" smtClean="0"/>
              <a:t>12</a:t>
            </a:r>
          </a:p>
          <a:p>
            <a:pPr marL="342900" indent="-342900">
              <a:buAutoNum type="arabicPeriod"/>
            </a:pPr>
            <a:r>
              <a:rPr lang="en-US" dirty="0" smtClean="0"/>
              <a:t> </a:t>
            </a:r>
            <a:r>
              <a:rPr lang="en-US" dirty="0"/>
              <a:t>ANSWER: </a:t>
            </a:r>
            <a:r>
              <a:rPr lang="en-US" dirty="0" smtClean="0"/>
              <a:t>B</a:t>
            </a:r>
          </a:p>
          <a:p>
            <a:pPr marL="342900" indent="-342900">
              <a:buAutoNum type="arabicPeriod"/>
            </a:pPr>
            <a:r>
              <a:rPr lang="en-US" dirty="0" smtClean="0"/>
              <a:t> 2. </a:t>
            </a:r>
            <a:r>
              <a:rPr lang="en-US" dirty="0"/>
              <a:t>The BIU </a:t>
            </a:r>
            <a:r>
              <a:rPr lang="en-US" dirty="0" err="1"/>
              <a:t>prefetches</a:t>
            </a:r>
            <a:r>
              <a:rPr lang="en-US" dirty="0"/>
              <a:t> the instruction from memory and store them </a:t>
            </a:r>
            <a:r>
              <a:rPr lang="en-US" dirty="0" smtClean="0"/>
              <a:t>in</a:t>
            </a:r>
          </a:p>
          <a:p>
            <a:pPr marL="342900" indent="-342900">
              <a:buAutoNum type="arabicPeriod"/>
            </a:pPr>
            <a:r>
              <a:rPr lang="en-US" dirty="0" smtClean="0"/>
              <a:t> </a:t>
            </a:r>
            <a:r>
              <a:rPr lang="en-US" dirty="0"/>
              <a:t>A. queue B. register C. memory D. stack 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ANSWER</a:t>
            </a:r>
            <a:r>
              <a:rPr lang="en-US" dirty="0"/>
              <a:t>: A 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3</a:t>
            </a:r>
            <a:r>
              <a:rPr lang="en-US" dirty="0"/>
              <a:t>. The 1 MB byte of memory can be divided into segment 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A</a:t>
            </a:r>
            <a:r>
              <a:rPr lang="en-US" dirty="0"/>
              <a:t>. 1 Kbyte B. 64 Kbyte C. 33 Kbyte D. 34 </a:t>
            </a:r>
            <a:r>
              <a:rPr lang="en-US" dirty="0" smtClean="0"/>
              <a:t>Kbyte</a:t>
            </a:r>
          </a:p>
          <a:p>
            <a:pPr marL="342900" indent="-342900">
              <a:buAutoNum type="arabicPeriod"/>
            </a:pPr>
            <a:r>
              <a:rPr lang="en-US" dirty="0" smtClean="0"/>
              <a:t> </a:t>
            </a:r>
            <a:r>
              <a:rPr lang="en-US" dirty="0"/>
              <a:t>ANSWER: </a:t>
            </a:r>
            <a:r>
              <a:rPr lang="en-US" dirty="0" smtClean="0"/>
              <a:t>B</a:t>
            </a:r>
          </a:p>
          <a:p>
            <a:pPr marL="342900" indent="-342900">
              <a:buAutoNum type="arabicPeriod"/>
            </a:pPr>
            <a:r>
              <a:rPr lang="en-US" dirty="0" smtClean="0"/>
              <a:t> 4</a:t>
            </a:r>
            <a:r>
              <a:rPr lang="en-US" dirty="0"/>
              <a:t>. The DS is called </a:t>
            </a:r>
            <a:r>
              <a:rPr lang="en-US" dirty="0" smtClean="0"/>
              <a:t>as</a:t>
            </a:r>
          </a:p>
          <a:p>
            <a:pPr marL="342900" indent="-342900">
              <a:buAutoNum type="arabicPeriod"/>
            </a:pPr>
            <a:r>
              <a:rPr lang="en-US" dirty="0" smtClean="0"/>
              <a:t> </a:t>
            </a:r>
            <a:r>
              <a:rPr lang="en-US" dirty="0"/>
              <a:t>A. data segment B. digital segment C. divide segment D. decode segment ANSWER: </a:t>
            </a:r>
            <a:r>
              <a:rPr lang="en-US" dirty="0" smtClean="0"/>
              <a:t>A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15" y="3114544"/>
            <a:ext cx="685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</a:t>
            </a:r>
            <a:r>
              <a:rPr lang="en-US" dirty="0"/>
              <a:t>. The CS register stores instruction in code </a:t>
            </a:r>
            <a:r>
              <a:rPr lang="en-US" dirty="0" smtClean="0"/>
              <a:t>segment</a:t>
            </a:r>
          </a:p>
          <a:p>
            <a:r>
              <a:rPr lang="en-US" dirty="0" smtClean="0"/>
              <a:t> </a:t>
            </a:r>
            <a:r>
              <a:rPr lang="en-US" dirty="0"/>
              <a:t>A. stream B. path C. codes D. stream line </a:t>
            </a:r>
            <a:endParaRPr lang="en-US" dirty="0" smtClean="0"/>
          </a:p>
          <a:p>
            <a:r>
              <a:rPr lang="en-US" dirty="0" smtClean="0"/>
              <a:t>ANSWER</a:t>
            </a:r>
            <a:r>
              <a:rPr lang="en-US" dirty="0"/>
              <a:t>: </a:t>
            </a:r>
            <a:r>
              <a:rPr lang="en-US" dirty="0" smtClean="0"/>
              <a:t>C</a:t>
            </a:r>
          </a:p>
          <a:p>
            <a:r>
              <a:rPr lang="en-US" dirty="0" smtClean="0"/>
              <a:t> 6</a:t>
            </a:r>
            <a:r>
              <a:rPr lang="en-US" dirty="0"/>
              <a:t>. The IP is bits in length A. 8 bits B. 4 bits C. 16 bits D. 32 </a:t>
            </a:r>
            <a:r>
              <a:rPr lang="en-US" dirty="0" smtClean="0"/>
              <a:t>bits</a:t>
            </a:r>
          </a:p>
          <a:p>
            <a:r>
              <a:rPr lang="en-US" dirty="0" smtClean="0"/>
              <a:t> </a:t>
            </a:r>
            <a:r>
              <a:rPr lang="en-US" dirty="0"/>
              <a:t>ANSWER: C </a:t>
            </a:r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762751"/>
            <a:ext cx="1543050" cy="1166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600950" cy="3762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06376"/>
            <a:ext cx="1543050" cy="1201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685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7</a:t>
            </a:r>
            <a:r>
              <a:rPr lang="en-US" dirty="0"/>
              <a:t>. The push source copies a word from source to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stack </a:t>
            </a:r>
            <a:r>
              <a:rPr lang="en-US" dirty="0"/>
              <a:t>B. memory C. register D. </a:t>
            </a:r>
            <a:r>
              <a:rPr lang="en-US" dirty="0" smtClean="0"/>
              <a:t>destination</a:t>
            </a:r>
          </a:p>
          <a:p>
            <a:pPr marL="342900" indent="-342900">
              <a:buAutoNum type="alphaUcPeriod"/>
            </a:pPr>
            <a:r>
              <a:rPr lang="en-US" dirty="0" smtClean="0"/>
              <a:t> </a:t>
            </a:r>
            <a:r>
              <a:rPr lang="en-US" dirty="0"/>
              <a:t>ANSWER: A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8</a:t>
            </a:r>
            <a:r>
              <a:rPr lang="en-US" dirty="0"/>
              <a:t>. LDs copies to consecutive words from memory to register and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A</a:t>
            </a:r>
            <a:r>
              <a:rPr lang="en-US" dirty="0"/>
              <a:t>. ES B. DS C. SS D. CS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ANSWER</a:t>
            </a:r>
            <a:r>
              <a:rPr lang="en-US" dirty="0"/>
              <a:t>: B 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0" y="1384996"/>
            <a:ext cx="5824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9</a:t>
            </a:r>
            <a:r>
              <a:rPr lang="en-US" dirty="0"/>
              <a:t>. INC destination increments the content of destination by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1 B. 2 C. 30 D. 41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-1" y="1820534"/>
            <a:ext cx="1327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004164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10</a:t>
            </a:r>
            <a:r>
              <a:rPr lang="en-US" dirty="0"/>
              <a:t>. IMUL source is a signed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multiplication </a:t>
            </a:r>
            <a:r>
              <a:rPr lang="en-US" dirty="0"/>
              <a:t>B. addition C. subtraction D. division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ANSWER</a:t>
            </a:r>
            <a:r>
              <a:rPr lang="en-US" dirty="0"/>
              <a:t>: A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0" y="2655146"/>
            <a:ext cx="75030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11</a:t>
            </a:r>
            <a:r>
              <a:rPr lang="en-US" dirty="0"/>
              <a:t>. destination inverts each bit of destination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NOT </a:t>
            </a:r>
            <a:r>
              <a:rPr lang="en-US" dirty="0"/>
              <a:t>B. NOR C. AND D. </a:t>
            </a:r>
            <a:r>
              <a:rPr lang="en-US" dirty="0" smtClean="0"/>
              <a:t>OR</a:t>
            </a:r>
          </a:p>
          <a:p>
            <a:pPr marL="342900" indent="-342900">
              <a:buAutoNum type="alphaUcPeriod"/>
            </a:pPr>
            <a:r>
              <a:rPr lang="en-US" dirty="0" smtClean="0"/>
              <a:t> </a:t>
            </a:r>
            <a:r>
              <a:rPr lang="en-US" dirty="0"/>
              <a:t>ANSWER: A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/>
              <a:t>1</a:t>
            </a:r>
            <a:r>
              <a:rPr lang="en-US" dirty="0" smtClean="0"/>
              <a:t>2</a:t>
            </a:r>
            <a:r>
              <a:rPr lang="en-US" dirty="0"/>
              <a:t>. The JS is called as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A</a:t>
            </a:r>
            <a:r>
              <a:rPr lang="en-US" dirty="0"/>
              <a:t>. jump the signed bit B. jump single bit C. jump simple bit D. jump signal it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ANSWER</a:t>
            </a:r>
            <a:r>
              <a:rPr lang="en-US" dirty="0"/>
              <a:t>: A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-56368" y="4012978"/>
            <a:ext cx="65949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13. </a:t>
            </a:r>
            <a:r>
              <a:rPr lang="en-US" dirty="0"/>
              <a:t>Instruction providing both segment base and offset address are </a:t>
            </a:r>
            <a:r>
              <a:rPr lang="en-US" dirty="0" smtClean="0"/>
              <a:t>called</a:t>
            </a:r>
          </a:p>
          <a:p>
            <a:r>
              <a:rPr lang="en-US" dirty="0" smtClean="0"/>
              <a:t> </a:t>
            </a:r>
            <a:r>
              <a:rPr lang="en-US" dirty="0"/>
              <a:t>A. below type .B. far type C. low type D. high </a:t>
            </a:r>
            <a:r>
              <a:rPr lang="en-US" dirty="0" smtClean="0"/>
              <a:t>type</a:t>
            </a:r>
          </a:p>
          <a:p>
            <a:r>
              <a:rPr lang="en-US" dirty="0" smtClean="0"/>
              <a:t> </a:t>
            </a:r>
            <a:r>
              <a:rPr lang="en-US" dirty="0"/>
              <a:t>ANSWER: B</a:t>
            </a:r>
            <a:endParaRPr lang="en-IN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322" y="3716697"/>
            <a:ext cx="1543050" cy="9298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6012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14</a:t>
            </a:r>
            <a:r>
              <a:rPr lang="en-US" dirty="0"/>
              <a:t>. The conditional branch instruction specify for </a:t>
            </a:r>
            <a:r>
              <a:rPr lang="en-US" dirty="0" smtClean="0"/>
              <a:t>branching</a:t>
            </a:r>
          </a:p>
          <a:p>
            <a:r>
              <a:rPr lang="en-US" dirty="0" smtClean="0"/>
              <a:t> </a:t>
            </a:r>
            <a:r>
              <a:rPr lang="en-US" dirty="0"/>
              <a:t>A. conditions B. instruction C. address D. memory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" y="523220"/>
            <a:ext cx="2843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747594"/>
            <a:ext cx="60124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15</a:t>
            </a:r>
            <a:r>
              <a:rPr lang="en-US" dirty="0"/>
              <a:t>. The microprocessor determines whether the specified condition exists or not by testing the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carry flag B. conditional flag C. common flag D. sign flag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 flipH="1">
            <a:off x="0" y="1486258"/>
            <a:ext cx="15657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794035"/>
            <a:ext cx="5661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16</a:t>
            </a:r>
            <a:r>
              <a:rPr lang="en-US" dirty="0"/>
              <a:t>. The LES copies to words from memory to register and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DS B. CS C. ES D. DS </a:t>
            </a:r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0" y="2317255"/>
            <a:ext cx="3144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" y="2632147"/>
            <a:ext cx="4885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17</a:t>
            </a:r>
            <a:r>
              <a:rPr lang="en-US" dirty="0"/>
              <a:t>. The translates a byte from one code to another </a:t>
            </a:r>
            <a:r>
              <a:rPr lang="en-US" dirty="0" smtClean="0"/>
              <a:t>code</a:t>
            </a:r>
          </a:p>
          <a:p>
            <a:r>
              <a:rPr lang="en-US" dirty="0" smtClean="0"/>
              <a:t> </a:t>
            </a:r>
            <a:r>
              <a:rPr lang="en-US" dirty="0"/>
              <a:t>A. </a:t>
            </a:r>
            <a:r>
              <a:rPr lang="en-US" dirty="0" smtClean="0"/>
              <a:t>XLAT B</a:t>
            </a:r>
            <a:r>
              <a:rPr lang="en-US" dirty="0"/>
              <a:t>. XCHNG C. POP D. PUSH </a:t>
            </a:r>
            <a:endParaRPr lang="en-IN" dirty="0"/>
          </a:p>
        </p:txBody>
      </p:sp>
      <p:sp>
        <p:nvSpPr>
          <p:cNvPr id="19" name="Rectangle 18"/>
          <p:cNvSpPr/>
          <p:nvPr/>
        </p:nvSpPr>
        <p:spPr>
          <a:xfrm>
            <a:off x="-2" y="2994363"/>
            <a:ext cx="12400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2" y="3148251"/>
            <a:ext cx="4885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18</a:t>
            </a:r>
            <a:r>
              <a:rPr lang="en-US" dirty="0"/>
              <a:t>. The contains an offset instead of actual </a:t>
            </a:r>
            <a:r>
              <a:rPr lang="en-US" dirty="0" smtClean="0"/>
              <a:t>address</a:t>
            </a:r>
          </a:p>
          <a:p>
            <a:r>
              <a:rPr lang="en-US" dirty="0" smtClean="0"/>
              <a:t> </a:t>
            </a:r>
            <a:r>
              <a:rPr lang="en-US" dirty="0"/>
              <a:t>A. SP B. IP C. ES D. SS </a:t>
            </a:r>
            <a:endParaRPr lang="en-US" dirty="0" smtClean="0"/>
          </a:p>
          <a:p>
            <a:r>
              <a:rPr lang="en-US" dirty="0" smtClean="0"/>
              <a:t>ANSWER</a:t>
            </a:r>
            <a:r>
              <a:rPr lang="en-US" dirty="0"/>
              <a:t>: B </a:t>
            </a:r>
            <a:endParaRPr lang="en-IN" dirty="0"/>
          </a:p>
        </p:txBody>
      </p:sp>
      <p:sp>
        <p:nvSpPr>
          <p:cNvPr id="21" name="Rectangle 20"/>
          <p:cNvSpPr/>
          <p:nvPr/>
        </p:nvSpPr>
        <p:spPr>
          <a:xfrm>
            <a:off x="106470" y="3770921"/>
            <a:ext cx="5455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19</a:t>
            </a:r>
            <a:r>
              <a:rPr lang="en-US" dirty="0"/>
              <a:t>. The 8086 fetches instruction one after another from of memory A. code segment B. IP C. ES D. SS</a:t>
            </a:r>
            <a:endParaRPr lang="en-IN" dirty="0"/>
          </a:p>
        </p:txBody>
      </p:sp>
      <p:sp>
        <p:nvSpPr>
          <p:cNvPr id="22" name="Rectangle 21"/>
          <p:cNvSpPr/>
          <p:nvPr/>
        </p:nvSpPr>
        <p:spPr>
          <a:xfrm>
            <a:off x="-2" y="4170775"/>
            <a:ext cx="1194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2" y="4314659"/>
            <a:ext cx="4885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20</a:t>
            </a:r>
            <a:r>
              <a:rPr lang="en-US" dirty="0"/>
              <a:t>. The BIU contains FIFO register of size 6 bytes called . A. queue B. stack C. segment D. </a:t>
            </a:r>
            <a:r>
              <a:rPr lang="en-US" dirty="0" smtClean="0"/>
              <a:t>register</a:t>
            </a:r>
          </a:p>
          <a:p>
            <a:r>
              <a:rPr lang="en-US" dirty="0" smtClean="0"/>
              <a:t> </a:t>
            </a:r>
            <a:r>
              <a:rPr lang="en-US" dirty="0"/>
              <a:t>ANSWER: A</a:t>
            </a:r>
            <a:endParaRPr lang="en-IN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3556" name="Picture 4" descr="• The equivalence principle is&#10;developed by considering an&#10;actual radiating source,which&#10;electrically is represented by&#10;cu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95322" cy="42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322" y="3716697"/>
            <a:ext cx="1543050" cy="9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001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70;p44"/>
          <p:cNvGrpSpPr/>
          <p:nvPr/>
        </p:nvGrpSpPr>
        <p:grpSpPr>
          <a:xfrm>
            <a:off x="-538131" y="1994950"/>
            <a:ext cx="3273388" cy="2780528"/>
            <a:chOff x="4611450" y="3151300"/>
            <a:chExt cx="667725" cy="567200"/>
          </a:xfrm>
        </p:grpSpPr>
        <p:sp>
          <p:nvSpPr>
            <p:cNvPr id="2271" name="Google Shape;2271;p44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4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4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4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4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4" name="Google Shape;2284;p44"/>
          <p:cNvSpPr txBox="1">
            <a:spLocks noGrp="1"/>
          </p:cNvSpPr>
          <p:nvPr>
            <p:ph type="title"/>
          </p:nvPr>
        </p:nvSpPr>
        <p:spPr>
          <a:xfrm>
            <a:off x="0" y="2238470"/>
            <a:ext cx="9144000" cy="9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3600" dirty="0"/>
              <a:t>Microprocessor peripheral interfacing.</a:t>
            </a:r>
            <a:endParaRPr lang="en-IN" sz="3600" b="1" dirty="0"/>
          </a:p>
        </p:txBody>
      </p:sp>
      <p:grpSp>
        <p:nvGrpSpPr>
          <p:cNvPr id="3" name="Google Shape;2287;p44"/>
          <p:cNvGrpSpPr/>
          <p:nvPr/>
        </p:nvGrpSpPr>
        <p:grpSpPr>
          <a:xfrm>
            <a:off x="822170" y="108364"/>
            <a:ext cx="1051274" cy="787312"/>
            <a:chOff x="3585475" y="1537675"/>
            <a:chExt cx="649175" cy="486175"/>
          </a:xfrm>
        </p:grpSpPr>
        <p:sp>
          <p:nvSpPr>
            <p:cNvPr id="2288" name="Google Shape;2288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8" name="Google Shape;2308;p44"/>
          <p:cNvSpPr/>
          <p:nvPr/>
        </p:nvSpPr>
        <p:spPr>
          <a:xfrm>
            <a:off x="2914649" y="-1923727"/>
            <a:ext cx="3047951" cy="3048011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4"/>
          <p:cNvSpPr/>
          <p:nvPr/>
        </p:nvSpPr>
        <p:spPr>
          <a:xfrm>
            <a:off x="-1183750" y="446872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310;p44"/>
          <p:cNvGrpSpPr/>
          <p:nvPr/>
        </p:nvGrpSpPr>
        <p:grpSpPr>
          <a:xfrm rot="5400000">
            <a:off x="7726295" y="3856189"/>
            <a:ext cx="1051274" cy="787312"/>
            <a:chOff x="3585475" y="1537675"/>
            <a:chExt cx="649175" cy="486175"/>
          </a:xfrm>
        </p:grpSpPr>
        <p:sp>
          <p:nvSpPr>
            <p:cNvPr id="2311" name="Google Shape;2311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85" y="3933215"/>
            <a:ext cx="1543050" cy="11664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 smtClean="0"/>
              <a:t>03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644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10" y="0"/>
            <a:ext cx="7704000" cy="5727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DISCUSS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343" y="3869038"/>
            <a:ext cx="1543050" cy="8680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800845"/>
            <a:ext cx="77796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83" y="2108622"/>
            <a:ext cx="7691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Keyboard and Display Interface; Keyboard and Display Controller (8279)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099" y="1023833"/>
            <a:ext cx="5542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Introduction; Generation of I/O ports; Programmable Peripheral Interface (PPI) - Intel 8255;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288100" y="1547054"/>
            <a:ext cx="6015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Sample-andHold</a:t>
            </a:r>
            <a:r>
              <a:rPr lang="en-US" dirty="0"/>
              <a:t> Circuit and Multiplexer;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28453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BASIC INTERFACING CONCEPT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682" y="146275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IN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1200" dirty="0" smtClean="0">
                <a:latin typeface="Times New Roman" pitchFamily="18" charset="0"/>
                <a:cs typeface="Times New Roman" pitchFamily="18" charset="0"/>
              </a:rPr>
            </a:br>
            <a:endParaRPr lang="en-IN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3435197"/>
            <a:ext cx="1543050" cy="1166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037"/>
            <a:ext cx="7366000" cy="301942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0" y="61159"/>
            <a:ext cx="7993638" cy="1166392"/>
          </a:xfrm>
        </p:spPr>
        <p:txBody>
          <a:bodyPr/>
          <a:lstStyle/>
          <a:p>
            <a:r>
              <a:rPr lang="en-US" dirty="0" smtClean="0"/>
              <a:t>INTERFACING IN MEMORY MAPPED I/O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734" y="3991941"/>
            <a:ext cx="1819813" cy="1145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281" y="630196"/>
            <a:ext cx="899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1264"/>
            <a:ext cx="7249733" cy="285067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MAPPED I/O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808" y="3660803"/>
            <a:ext cx="1543050" cy="9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725"/>
            <a:ext cx="7525808" cy="2940292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432" y="0"/>
            <a:ext cx="7704000" cy="572700"/>
          </a:xfrm>
        </p:spPr>
        <p:txBody>
          <a:bodyPr/>
          <a:lstStyle/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907" y="3570664"/>
            <a:ext cx="1543050" cy="1166436"/>
          </a:xfrm>
          <a:prstGeom prst="rect">
            <a:avLst/>
          </a:prstGeom>
        </p:spPr>
      </p:pic>
      <p:pic>
        <p:nvPicPr>
          <p:cNvPr id="3" name="Picture 2" descr="I/O Mapped I/O&#10;•Device address is of 8 Bit. means A0 to A7 or A8 to A15&#10;lines are used to generate device address.&#10;•IOR an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28908" cy="422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I/O MAPPED I/O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297" y="4078730"/>
            <a:ext cx="1857465" cy="1064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53959"/>
            <a:ext cx="7377297" cy="34474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3391277"/>
            <a:ext cx="1543050" cy="1166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86650" cy="3452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INTERFACING IN I/O MAPPED I/O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533" y="3452131"/>
            <a:ext cx="1260389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27552"/>
            <a:ext cx="7484532" cy="310369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8255 PPI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725"/>
            <a:ext cx="7600950" cy="33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316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DIAGRAM OF 8255 PPI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130"/>
            <a:ext cx="7610475" cy="29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12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 OF BLOCKS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726"/>
            <a:ext cx="7600950" cy="32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18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8255 PIN DIAGRAM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672"/>
            <a:ext cx="7665875" cy="28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111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 DESCRIPTION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837"/>
            <a:ext cx="7600950" cy="32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191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600949" cy="36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18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40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268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MODES OF 8255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725"/>
            <a:ext cx="7600950" cy="264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19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0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38212"/>
            <a:ext cx="7600949" cy="307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8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5" y="3416449"/>
            <a:ext cx="1543050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00875" cy="3644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2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725"/>
            <a:ext cx="7540667" cy="287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77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4"/>
            <a:ext cx="7704000" cy="1220937"/>
          </a:xfrm>
        </p:spPr>
        <p:txBody>
          <a:bodyPr/>
          <a:lstStyle/>
          <a:p>
            <a:r>
              <a:rPr lang="en-US" dirty="0" smtClean="0"/>
              <a:t>SAMPLE &amp; HOLD CIRCUIT &amp; MULTIPLEXER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637"/>
            <a:ext cx="7475690" cy="24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858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1145780"/>
          </a:xfrm>
        </p:spPr>
        <p:txBody>
          <a:bodyPr/>
          <a:lstStyle/>
          <a:p>
            <a:r>
              <a:rPr lang="en-US" dirty="0" smtClean="0"/>
              <a:t>MUX PLACED BEFORE SAMPLE &amp; HOLD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370"/>
            <a:ext cx="7600950" cy="21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161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1133254"/>
          </a:xfrm>
        </p:spPr>
        <p:txBody>
          <a:bodyPr/>
          <a:lstStyle/>
          <a:p>
            <a:r>
              <a:rPr lang="en-US" dirty="0" smtClean="0"/>
              <a:t>MUX PLACED AFTER SAMPLE  &amp;HOLD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8279"/>
            <a:ext cx="7600949" cy="226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44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OF 8279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868"/>
            <a:ext cx="7600949" cy="26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483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 CONFIGURATION OF 8279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933"/>
            <a:ext cx="7600950" cy="2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937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49" cy="40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36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600950" cy="38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222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DIAGRAM OF 8279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57"/>
            <a:ext cx="7600950" cy="237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919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3858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2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\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575350"/>
            <a:ext cx="1543050" cy="1166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4399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38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12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34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514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600950" cy="34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53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QUESTION WITH ANSWER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13879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</a:t>
            </a:r>
            <a:r>
              <a:rPr lang="en-US" dirty="0"/>
              <a:t>. The is required to synchronize the internal operands in the processor CLK Signal A. UR Signal B. </a:t>
            </a:r>
            <a:r>
              <a:rPr lang="en-US" dirty="0" err="1"/>
              <a:t>Vcc</a:t>
            </a:r>
            <a:r>
              <a:rPr lang="en-US" dirty="0"/>
              <a:t> C. AIE D. Ground </a:t>
            </a:r>
            <a:endParaRPr lang="en-US" dirty="0" smtClean="0"/>
          </a:p>
          <a:p>
            <a:r>
              <a:rPr lang="en-US" dirty="0" smtClean="0"/>
              <a:t>ANSWER</a:t>
            </a:r>
            <a:r>
              <a:rPr lang="en-US" dirty="0"/>
              <a:t>: A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0" y="1852543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</a:t>
            </a:r>
            <a:r>
              <a:rPr lang="en-US" dirty="0"/>
              <a:t>. The pin of minimum mode AD0-AD15 has address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16 </a:t>
            </a:r>
            <a:r>
              <a:rPr lang="en-US" dirty="0"/>
              <a:t>bit B. 20 bit C. 32 bit D. 4 </a:t>
            </a:r>
            <a:r>
              <a:rPr lang="en-US" dirty="0" smtClean="0"/>
              <a:t>BIT</a:t>
            </a:r>
          </a:p>
          <a:p>
            <a:r>
              <a:rPr lang="en-US" dirty="0" smtClean="0"/>
              <a:t>ANSWER.B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0" y="2552294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</a:t>
            </a:r>
            <a:r>
              <a:rPr lang="en-US" dirty="0"/>
              <a:t>. The pin of minimum mode AD0- AD15 has _ data </a:t>
            </a:r>
            <a:r>
              <a:rPr lang="en-US" dirty="0" smtClean="0"/>
              <a:t>bus</a:t>
            </a:r>
          </a:p>
          <a:p>
            <a:r>
              <a:rPr lang="en-US" dirty="0" smtClean="0"/>
              <a:t> </a:t>
            </a:r>
            <a:r>
              <a:rPr lang="en-US" dirty="0"/>
              <a:t>A. 4 bit B. 20 bit C. 16 bit D. 32 bit </a:t>
            </a:r>
            <a:endParaRPr lang="en-US" dirty="0" smtClean="0"/>
          </a:p>
          <a:p>
            <a:r>
              <a:rPr lang="en-US" dirty="0" smtClean="0"/>
              <a:t>ANSWER</a:t>
            </a:r>
            <a:r>
              <a:rPr lang="en-US" dirty="0"/>
              <a:t>: C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 flipH="1">
            <a:off x="0" y="3290958"/>
            <a:ext cx="7299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</a:t>
            </a:r>
            <a:r>
              <a:rPr lang="en-US" dirty="0"/>
              <a:t>. The address bits are sent out on lines through</a:t>
            </a:r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83975" y="4039229"/>
            <a:ext cx="37376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</a:t>
            </a:r>
            <a:r>
              <a:rPr lang="en-US" dirty="0"/>
              <a:t>. is used to write into memory </a:t>
            </a:r>
            <a:endParaRPr lang="en-US" dirty="0" smtClean="0"/>
          </a:p>
          <a:p>
            <a:pPr marL="342900" indent="-342900">
              <a:buAutoNum type="alphaUcPeriod"/>
            </a:pPr>
            <a:r>
              <a:rPr lang="en-US" dirty="0" smtClean="0"/>
              <a:t>RD </a:t>
            </a:r>
            <a:r>
              <a:rPr lang="en-US" dirty="0"/>
              <a:t>B. WR C. RD / WR D. CLK </a:t>
            </a:r>
          </a:p>
          <a:p>
            <a:r>
              <a:rPr lang="en-US" dirty="0" smtClean="0"/>
              <a:t>ANSWER-B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467489"/>
            <a:ext cx="3735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A. A16-19 B. A0-17 C. D0-D17 D. C0-C17 ANSWER: 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755761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6</a:t>
            </a:r>
            <a:r>
              <a:rPr lang="en-US" dirty="0"/>
              <a:t>. The functions of Pins from 24 to 31 depend on the mode in which is operating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8085 B. 8086 C. 80835 D. 80845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 flipH="1">
            <a:off x="65314" y="523220"/>
            <a:ext cx="1539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784830"/>
            <a:ext cx="5812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7</a:t>
            </a:r>
            <a:r>
              <a:rPr lang="en-US" dirty="0"/>
              <a:t>. The RD, WR, M/IO is the heart of control for a mode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minimum B. maximum C. compatibility mode D. control mod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0" y="1308050"/>
            <a:ext cx="5169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8" name="Rectangle 7"/>
          <p:cNvSpPr/>
          <p:nvPr/>
        </p:nvSpPr>
        <p:spPr>
          <a:xfrm>
            <a:off x="-74645" y="15234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8</a:t>
            </a:r>
            <a:r>
              <a:rPr lang="en-US" dirty="0"/>
              <a:t>. In a minimum mode there is a on the system </a:t>
            </a:r>
            <a:r>
              <a:rPr lang="en-US" dirty="0" smtClean="0"/>
              <a:t>bus</a:t>
            </a:r>
          </a:p>
          <a:p>
            <a:r>
              <a:rPr lang="en-US" dirty="0" smtClean="0"/>
              <a:t> </a:t>
            </a:r>
            <a:r>
              <a:rPr lang="en-US" dirty="0"/>
              <a:t>A. single B. double C. multiple D. triple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32656" y="2000546"/>
            <a:ext cx="51039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31014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9</a:t>
            </a:r>
            <a:r>
              <a:rPr lang="en-US" dirty="0"/>
              <a:t>. If MN/MX is low the 8086 operates in mode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Minimum B. Maximum C. both (A) and (B) D. medium 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-1" y="2694859"/>
            <a:ext cx="1194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652" y="2956469"/>
            <a:ext cx="6811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10</a:t>
            </a:r>
            <a:r>
              <a:rPr lang="en-US" dirty="0"/>
              <a:t>. In max mode, control bus signal So,S1 and S2 are sent out in form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decoded B. encoded C. shared D. unshared 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32656" y="3402747"/>
            <a:ext cx="1194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314" y="3710524"/>
            <a:ext cx="6792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11</a:t>
            </a:r>
            <a:r>
              <a:rPr lang="en-US" dirty="0"/>
              <a:t>. The bus controller device decodes the signals to produce the control bus signal A. internal B. data C. external D. address</a:t>
            </a:r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 flipH="1">
            <a:off x="-1" y="4184737"/>
            <a:ext cx="1474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C</a:t>
            </a:r>
          </a:p>
        </p:txBody>
      </p:sp>
    </p:spTree>
    <p:extLst>
      <p:ext uri="{BB962C8B-B14F-4D97-AF65-F5344CB8AC3E}">
        <p14:creationId xmlns:p14="http://schemas.microsoft.com/office/powerpoint/2010/main" val="28593842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64567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12</a:t>
            </a:r>
            <a:r>
              <a:rPr lang="en-US" dirty="0"/>
              <a:t>. A Instruction at the end of interrupt service program takes the execution back to the interrupted </a:t>
            </a:r>
            <a:r>
              <a:rPr lang="en-US" dirty="0" smtClean="0"/>
              <a:t>program</a:t>
            </a:r>
          </a:p>
          <a:p>
            <a:r>
              <a:rPr lang="en-US" dirty="0" smtClean="0"/>
              <a:t> </a:t>
            </a:r>
            <a:r>
              <a:rPr lang="en-US" dirty="0"/>
              <a:t>A. forward B. return C. data D. line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-2" y="645047"/>
            <a:ext cx="1343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8" name="Rectangle 7"/>
          <p:cNvSpPr/>
          <p:nvPr/>
        </p:nvSpPr>
        <p:spPr>
          <a:xfrm>
            <a:off x="-2" y="859207"/>
            <a:ext cx="5887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13</a:t>
            </a:r>
            <a:r>
              <a:rPr lang="en-US" dirty="0"/>
              <a:t>. The main concerns of the are to define a flexible set of commands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memory interface B. peripheral interface C. both (A) and (B) D. control interface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0" y="1511560"/>
            <a:ext cx="2304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93308" y="1844961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14</a:t>
            </a:r>
            <a:r>
              <a:rPr lang="en-US" dirty="0"/>
              <a:t>. Primary function of memory interfacing is that the should be able to read from and write into register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multiprocessor B. microprocessor C. dual Processor D. coprocessor </a:t>
            </a:r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65314" y="2417862"/>
            <a:ext cx="51039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" y="2655715"/>
            <a:ext cx="5169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15</a:t>
            </a:r>
            <a:r>
              <a:rPr lang="en-US" dirty="0"/>
              <a:t>. To perform any operations, the </a:t>
            </a:r>
            <a:r>
              <a:rPr lang="en-US" dirty="0" err="1"/>
              <a:t>Mp</a:t>
            </a:r>
            <a:r>
              <a:rPr lang="en-US" dirty="0"/>
              <a:t> should identify the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register B. memory C. interface D. system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9330" y="3078816"/>
            <a:ext cx="1366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3" y="3426025"/>
            <a:ext cx="6858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16</a:t>
            </a:r>
            <a:r>
              <a:rPr lang="en-US" dirty="0"/>
              <a:t>. The Microprocessor places address on the address bus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4 bit B. 8 bit C. 16 bit D. 32 bit </a:t>
            </a:r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 flipH="1">
            <a:off x="65313" y="3949245"/>
            <a:ext cx="1539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C</a:t>
            </a:r>
          </a:p>
        </p:txBody>
      </p:sp>
    </p:spTree>
    <p:extLst>
      <p:ext uri="{BB962C8B-B14F-4D97-AF65-F5344CB8AC3E}">
        <p14:creationId xmlns:p14="http://schemas.microsoft.com/office/powerpoint/2010/main" val="9793723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3426025"/>
            <a:ext cx="1543050" cy="1226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314"/>
            <a:ext cx="71659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17</a:t>
            </a:r>
            <a:r>
              <a:rPr lang="en-US" dirty="0"/>
              <a:t>. The Microprocessor places 16 bit address on the add lines from that address by register should be selected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address B. one C. two D. three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0" y="803978"/>
            <a:ext cx="13529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/>
              <a:t>ANSWER: B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045423"/>
            <a:ext cx="6820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18</a:t>
            </a:r>
            <a:r>
              <a:rPr lang="en-US" dirty="0"/>
              <a:t>. The of the memory chip will identify and select the register for the EPROM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internal decoder B. external decoder C. address decoder D. data decoder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0" y="1542642"/>
            <a:ext cx="5169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A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1810088"/>
            <a:ext cx="5747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19</a:t>
            </a:r>
            <a:r>
              <a:rPr lang="en-US" dirty="0"/>
              <a:t>. Microprocessor provides signal like to indicate the read </a:t>
            </a:r>
            <a:r>
              <a:rPr lang="en-US" dirty="0" err="1"/>
              <a:t>operatio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LOW B. MCMW C. MCMR D. MCMWR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0" y="2266976"/>
            <a:ext cx="51740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C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548752"/>
            <a:ext cx="685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16. </a:t>
            </a:r>
            <a:r>
              <a:rPr lang="en-US" dirty="0"/>
              <a:t>To interface memory with the microprocessor, connect register the lines of the address bus must be added to address lines of the chip. 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single B. memory C. multiple D. triple</a:t>
            </a:r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0" y="3185530"/>
            <a:ext cx="12503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ANSWER: B</a:t>
            </a:r>
          </a:p>
        </p:txBody>
      </p:sp>
    </p:spTree>
    <p:extLst>
      <p:ext uri="{BB962C8B-B14F-4D97-AF65-F5344CB8AC3E}">
        <p14:creationId xmlns:p14="http://schemas.microsoft.com/office/powerpoint/2010/main" val="15052493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70;p44"/>
          <p:cNvGrpSpPr/>
          <p:nvPr/>
        </p:nvGrpSpPr>
        <p:grpSpPr>
          <a:xfrm>
            <a:off x="-538131" y="1994950"/>
            <a:ext cx="3273388" cy="2780528"/>
            <a:chOff x="4611450" y="3151300"/>
            <a:chExt cx="667725" cy="567200"/>
          </a:xfrm>
        </p:grpSpPr>
        <p:sp>
          <p:nvSpPr>
            <p:cNvPr id="2271" name="Google Shape;2271;p44"/>
            <p:cNvSpPr/>
            <p:nvPr/>
          </p:nvSpPr>
          <p:spPr>
            <a:xfrm>
              <a:off x="47032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1" y="1"/>
                  </a:moveTo>
                  <a:lnTo>
                    <a:pt x="1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47842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48642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4"/>
            <p:cNvSpPr/>
            <p:nvPr/>
          </p:nvSpPr>
          <p:spPr>
            <a:xfrm>
              <a:off x="494530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4"/>
            <p:cNvSpPr/>
            <p:nvPr/>
          </p:nvSpPr>
          <p:spPr>
            <a:xfrm>
              <a:off x="502632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5107350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5188375" y="3151300"/>
              <a:ext cx="25" cy="567200"/>
            </a:xfrm>
            <a:custGeom>
              <a:avLst/>
              <a:gdLst/>
              <a:ahLst/>
              <a:cxnLst/>
              <a:rect l="l" t="t" r="r" b="b"/>
              <a:pathLst>
                <a:path w="1" h="22688" fill="none" extrusionOk="0">
                  <a:moveTo>
                    <a:pt x="0" y="1"/>
                  </a:moveTo>
                  <a:lnTo>
                    <a:pt x="0" y="22687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4"/>
            <p:cNvSpPr/>
            <p:nvPr/>
          </p:nvSpPr>
          <p:spPr>
            <a:xfrm>
              <a:off x="4611450" y="363355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4"/>
            <p:cNvSpPr/>
            <p:nvPr/>
          </p:nvSpPr>
          <p:spPr>
            <a:xfrm>
              <a:off x="4611450" y="35525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4611450" y="34715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4611450" y="339047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0"/>
                  </a:moveTo>
                  <a:lnTo>
                    <a:pt x="26709" y="0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4"/>
            <p:cNvSpPr/>
            <p:nvPr/>
          </p:nvSpPr>
          <p:spPr>
            <a:xfrm>
              <a:off x="4611450" y="3310425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4"/>
            <p:cNvSpPr/>
            <p:nvPr/>
          </p:nvSpPr>
          <p:spPr>
            <a:xfrm>
              <a:off x="4611450" y="3229400"/>
              <a:ext cx="667725" cy="25"/>
            </a:xfrm>
            <a:custGeom>
              <a:avLst/>
              <a:gdLst/>
              <a:ahLst/>
              <a:cxnLst/>
              <a:rect l="l" t="t" r="r" b="b"/>
              <a:pathLst>
                <a:path w="26709" h="1" fill="none" extrusionOk="0">
                  <a:moveTo>
                    <a:pt x="0" y="1"/>
                  </a:moveTo>
                  <a:lnTo>
                    <a:pt x="26709" y="1"/>
                  </a:lnTo>
                </a:path>
              </a:pathLst>
            </a:custGeom>
            <a:noFill/>
            <a:ln w="78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84" name="Google Shape;2284;p44"/>
          <p:cNvSpPr txBox="1">
            <a:spLocks noGrp="1"/>
          </p:cNvSpPr>
          <p:nvPr>
            <p:ph type="title"/>
          </p:nvPr>
        </p:nvSpPr>
        <p:spPr>
          <a:xfrm>
            <a:off x="0" y="2368385"/>
            <a:ext cx="9004041" cy="10686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/>
              <a:t>8-bit microcontroller- H/W architecture instruction set and </a:t>
            </a:r>
            <a:r>
              <a:rPr lang="en-US" sz="3600" dirty="0" smtClean="0"/>
              <a:t>programming.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oogle Shape;2287;p44"/>
          <p:cNvGrpSpPr/>
          <p:nvPr/>
        </p:nvGrpSpPr>
        <p:grpSpPr>
          <a:xfrm>
            <a:off x="822170" y="108364"/>
            <a:ext cx="1051274" cy="787312"/>
            <a:chOff x="3585475" y="1537675"/>
            <a:chExt cx="649175" cy="486175"/>
          </a:xfrm>
        </p:grpSpPr>
        <p:sp>
          <p:nvSpPr>
            <p:cNvPr id="2288" name="Google Shape;2288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08" name="Google Shape;2308;p44"/>
          <p:cNvSpPr/>
          <p:nvPr/>
        </p:nvSpPr>
        <p:spPr>
          <a:xfrm>
            <a:off x="2914649" y="-1923727"/>
            <a:ext cx="3047951" cy="3048011"/>
          </a:xfrm>
          <a:custGeom>
            <a:avLst/>
            <a:gdLst/>
            <a:ahLst/>
            <a:cxnLst/>
            <a:rect l="l" t="t" r="r" b="b"/>
            <a:pathLst>
              <a:path w="48967" h="48966" extrusionOk="0">
                <a:moveTo>
                  <a:pt x="24484" y="0"/>
                </a:moveTo>
                <a:lnTo>
                  <a:pt x="23234" y="39"/>
                </a:lnTo>
                <a:lnTo>
                  <a:pt x="21985" y="117"/>
                </a:lnTo>
                <a:lnTo>
                  <a:pt x="20774" y="274"/>
                </a:lnTo>
                <a:lnTo>
                  <a:pt x="19564" y="508"/>
                </a:lnTo>
                <a:lnTo>
                  <a:pt x="18392" y="781"/>
                </a:lnTo>
                <a:lnTo>
                  <a:pt x="17221" y="1094"/>
                </a:lnTo>
                <a:lnTo>
                  <a:pt x="16088" y="1484"/>
                </a:lnTo>
                <a:lnTo>
                  <a:pt x="14956" y="1914"/>
                </a:lnTo>
                <a:lnTo>
                  <a:pt x="13902" y="2421"/>
                </a:lnTo>
                <a:lnTo>
                  <a:pt x="12848" y="2968"/>
                </a:lnTo>
                <a:lnTo>
                  <a:pt x="11793" y="3554"/>
                </a:lnTo>
                <a:lnTo>
                  <a:pt x="10817" y="4178"/>
                </a:lnTo>
                <a:lnTo>
                  <a:pt x="9841" y="4881"/>
                </a:lnTo>
                <a:lnTo>
                  <a:pt x="8943" y="5584"/>
                </a:lnTo>
                <a:lnTo>
                  <a:pt x="8045" y="6365"/>
                </a:lnTo>
                <a:lnTo>
                  <a:pt x="7186" y="7185"/>
                </a:lnTo>
                <a:lnTo>
                  <a:pt x="6366" y="8005"/>
                </a:lnTo>
                <a:lnTo>
                  <a:pt x="5624" y="8903"/>
                </a:lnTo>
                <a:lnTo>
                  <a:pt x="4882" y="9840"/>
                </a:lnTo>
                <a:lnTo>
                  <a:pt x="4179" y="10777"/>
                </a:lnTo>
                <a:lnTo>
                  <a:pt x="3554" y="11793"/>
                </a:lnTo>
                <a:lnTo>
                  <a:pt x="2968" y="12808"/>
                </a:lnTo>
                <a:lnTo>
                  <a:pt x="2422" y="13862"/>
                </a:lnTo>
                <a:lnTo>
                  <a:pt x="1953" y="14955"/>
                </a:lnTo>
                <a:lnTo>
                  <a:pt x="1485" y="16049"/>
                </a:lnTo>
                <a:lnTo>
                  <a:pt x="1133" y="17181"/>
                </a:lnTo>
                <a:lnTo>
                  <a:pt x="782" y="18353"/>
                </a:lnTo>
                <a:lnTo>
                  <a:pt x="508" y="19563"/>
                </a:lnTo>
                <a:lnTo>
                  <a:pt x="313" y="20734"/>
                </a:lnTo>
                <a:lnTo>
                  <a:pt x="157" y="21984"/>
                </a:lnTo>
                <a:lnTo>
                  <a:pt x="40" y="23234"/>
                </a:lnTo>
                <a:lnTo>
                  <a:pt x="1" y="24483"/>
                </a:lnTo>
                <a:lnTo>
                  <a:pt x="40" y="25733"/>
                </a:lnTo>
                <a:lnTo>
                  <a:pt x="157" y="26982"/>
                </a:lnTo>
                <a:lnTo>
                  <a:pt x="313" y="28193"/>
                </a:lnTo>
                <a:lnTo>
                  <a:pt x="508" y="29403"/>
                </a:lnTo>
                <a:lnTo>
                  <a:pt x="782" y="30613"/>
                </a:lnTo>
                <a:lnTo>
                  <a:pt x="1133" y="31746"/>
                </a:lnTo>
                <a:lnTo>
                  <a:pt x="1485" y="32917"/>
                </a:lnTo>
                <a:lnTo>
                  <a:pt x="1953" y="34011"/>
                </a:lnTo>
                <a:lnTo>
                  <a:pt x="2422" y="35104"/>
                </a:lnTo>
                <a:lnTo>
                  <a:pt x="2968" y="36158"/>
                </a:lnTo>
                <a:lnTo>
                  <a:pt x="3554" y="37173"/>
                </a:lnTo>
                <a:lnTo>
                  <a:pt x="4179" y="38150"/>
                </a:lnTo>
                <a:lnTo>
                  <a:pt x="4882" y="39126"/>
                </a:lnTo>
                <a:lnTo>
                  <a:pt x="5624" y="40063"/>
                </a:lnTo>
                <a:lnTo>
                  <a:pt x="6366" y="40922"/>
                </a:lnTo>
                <a:lnTo>
                  <a:pt x="7186" y="41781"/>
                </a:lnTo>
                <a:lnTo>
                  <a:pt x="8045" y="42601"/>
                </a:lnTo>
                <a:lnTo>
                  <a:pt x="8943" y="43382"/>
                </a:lnTo>
                <a:lnTo>
                  <a:pt x="9841" y="44085"/>
                </a:lnTo>
                <a:lnTo>
                  <a:pt x="10817" y="44788"/>
                </a:lnTo>
                <a:lnTo>
                  <a:pt x="11793" y="45412"/>
                </a:lnTo>
                <a:lnTo>
                  <a:pt x="12848" y="45998"/>
                </a:lnTo>
                <a:lnTo>
                  <a:pt x="13902" y="46545"/>
                </a:lnTo>
                <a:lnTo>
                  <a:pt x="14956" y="47052"/>
                </a:lnTo>
                <a:lnTo>
                  <a:pt x="16088" y="47482"/>
                </a:lnTo>
                <a:lnTo>
                  <a:pt x="17221" y="47872"/>
                </a:lnTo>
                <a:lnTo>
                  <a:pt x="18392" y="48185"/>
                </a:lnTo>
                <a:lnTo>
                  <a:pt x="19564" y="48458"/>
                </a:lnTo>
                <a:lnTo>
                  <a:pt x="20774" y="48692"/>
                </a:lnTo>
                <a:lnTo>
                  <a:pt x="21985" y="48849"/>
                </a:lnTo>
                <a:lnTo>
                  <a:pt x="23234" y="48927"/>
                </a:lnTo>
                <a:lnTo>
                  <a:pt x="24484" y="48966"/>
                </a:lnTo>
                <a:lnTo>
                  <a:pt x="25772" y="48927"/>
                </a:lnTo>
                <a:lnTo>
                  <a:pt x="26983" y="48849"/>
                </a:lnTo>
                <a:lnTo>
                  <a:pt x="28232" y="48692"/>
                </a:lnTo>
                <a:lnTo>
                  <a:pt x="29443" y="48458"/>
                </a:lnTo>
                <a:lnTo>
                  <a:pt x="30614" y="48185"/>
                </a:lnTo>
                <a:lnTo>
                  <a:pt x="31786" y="47872"/>
                </a:lnTo>
                <a:lnTo>
                  <a:pt x="32918" y="47482"/>
                </a:lnTo>
                <a:lnTo>
                  <a:pt x="34011" y="47052"/>
                </a:lnTo>
                <a:lnTo>
                  <a:pt x="35105" y="46545"/>
                </a:lnTo>
                <a:lnTo>
                  <a:pt x="36159" y="45998"/>
                </a:lnTo>
                <a:lnTo>
                  <a:pt x="37174" y="45412"/>
                </a:lnTo>
                <a:lnTo>
                  <a:pt x="38189" y="44788"/>
                </a:lnTo>
                <a:lnTo>
                  <a:pt x="39127" y="44085"/>
                </a:lnTo>
                <a:lnTo>
                  <a:pt x="40064" y="43382"/>
                </a:lnTo>
                <a:lnTo>
                  <a:pt x="40962" y="42601"/>
                </a:lnTo>
                <a:lnTo>
                  <a:pt x="41821" y="41781"/>
                </a:lnTo>
                <a:lnTo>
                  <a:pt x="42602" y="40922"/>
                </a:lnTo>
                <a:lnTo>
                  <a:pt x="43383" y="40063"/>
                </a:lnTo>
                <a:lnTo>
                  <a:pt x="44125" y="39126"/>
                </a:lnTo>
                <a:lnTo>
                  <a:pt x="44788" y="38150"/>
                </a:lnTo>
                <a:lnTo>
                  <a:pt x="45452" y="37173"/>
                </a:lnTo>
                <a:lnTo>
                  <a:pt x="46038" y="36158"/>
                </a:lnTo>
                <a:lnTo>
                  <a:pt x="46546" y="35104"/>
                </a:lnTo>
                <a:lnTo>
                  <a:pt x="47053" y="34011"/>
                </a:lnTo>
                <a:lnTo>
                  <a:pt x="47483" y="32917"/>
                </a:lnTo>
                <a:lnTo>
                  <a:pt x="47873" y="31746"/>
                </a:lnTo>
                <a:lnTo>
                  <a:pt x="48225" y="30613"/>
                </a:lnTo>
                <a:lnTo>
                  <a:pt x="48498" y="29403"/>
                </a:lnTo>
                <a:lnTo>
                  <a:pt x="48693" y="28193"/>
                </a:lnTo>
                <a:lnTo>
                  <a:pt x="48849" y="26982"/>
                </a:lnTo>
                <a:lnTo>
                  <a:pt x="48966" y="25733"/>
                </a:lnTo>
                <a:lnTo>
                  <a:pt x="48966" y="24483"/>
                </a:lnTo>
                <a:lnTo>
                  <a:pt x="48966" y="23234"/>
                </a:lnTo>
                <a:lnTo>
                  <a:pt x="48849" y="21984"/>
                </a:lnTo>
                <a:lnTo>
                  <a:pt x="48693" y="20734"/>
                </a:lnTo>
                <a:lnTo>
                  <a:pt x="48498" y="19563"/>
                </a:lnTo>
                <a:lnTo>
                  <a:pt x="48225" y="18353"/>
                </a:lnTo>
                <a:lnTo>
                  <a:pt x="47873" y="17181"/>
                </a:lnTo>
                <a:lnTo>
                  <a:pt x="47483" y="16049"/>
                </a:lnTo>
                <a:lnTo>
                  <a:pt x="47053" y="14955"/>
                </a:lnTo>
                <a:lnTo>
                  <a:pt x="46546" y="13862"/>
                </a:lnTo>
                <a:lnTo>
                  <a:pt x="46038" y="12808"/>
                </a:lnTo>
                <a:lnTo>
                  <a:pt x="45452" y="11793"/>
                </a:lnTo>
                <a:lnTo>
                  <a:pt x="44788" y="10777"/>
                </a:lnTo>
                <a:lnTo>
                  <a:pt x="44125" y="9840"/>
                </a:lnTo>
                <a:lnTo>
                  <a:pt x="43383" y="8903"/>
                </a:lnTo>
                <a:lnTo>
                  <a:pt x="42602" y="8005"/>
                </a:lnTo>
                <a:lnTo>
                  <a:pt x="41821" y="7185"/>
                </a:lnTo>
                <a:lnTo>
                  <a:pt x="40962" y="6365"/>
                </a:lnTo>
                <a:lnTo>
                  <a:pt x="40064" y="5584"/>
                </a:lnTo>
                <a:lnTo>
                  <a:pt x="39127" y="4881"/>
                </a:lnTo>
                <a:lnTo>
                  <a:pt x="38189" y="4178"/>
                </a:lnTo>
                <a:lnTo>
                  <a:pt x="37174" y="3554"/>
                </a:lnTo>
                <a:lnTo>
                  <a:pt x="36159" y="2968"/>
                </a:lnTo>
                <a:lnTo>
                  <a:pt x="35105" y="2421"/>
                </a:lnTo>
                <a:lnTo>
                  <a:pt x="34011" y="1914"/>
                </a:lnTo>
                <a:lnTo>
                  <a:pt x="32918" y="1484"/>
                </a:lnTo>
                <a:lnTo>
                  <a:pt x="31786" y="1094"/>
                </a:lnTo>
                <a:lnTo>
                  <a:pt x="30614" y="781"/>
                </a:lnTo>
                <a:lnTo>
                  <a:pt x="29443" y="508"/>
                </a:lnTo>
                <a:lnTo>
                  <a:pt x="28232" y="274"/>
                </a:lnTo>
                <a:lnTo>
                  <a:pt x="26983" y="117"/>
                </a:lnTo>
                <a:lnTo>
                  <a:pt x="25772" y="39"/>
                </a:lnTo>
                <a:lnTo>
                  <a:pt x="24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9" name="Google Shape;2309;p44"/>
          <p:cNvSpPr/>
          <p:nvPr/>
        </p:nvSpPr>
        <p:spPr>
          <a:xfrm>
            <a:off x="-1183750" y="4468725"/>
            <a:ext cx="2148195" cy="2148195"/>
          </a:xfrm>
          <a:custGeom>
            <a:avLst/>
            <a:gdLst/>
            <a:ahLst/>
            <a:cxnLst/>
            <a:rect l="l" t="t" r="r" b="b"/>
            <a:pathLst>
              <a:path w="39478" h="39478" fill="none" extrusionOk="0">
                <a:moveTo>
                  <a:pt x="39477" y="19720"/>
                </a:moveTo>
                <a:lnTo>
                  <a:pt x="39477" y="19720"/>
                </a:lnTo>
                <a:lnTo>
                  <a:pt x="39438" y="20735"/>
                </a:lnTo>
                <a:lnTo>
                  <a:pt x="39360" y="21750"/>
                </a:lnTo>
                <a:lnTo>
                  <a:pt x="39243" y="22726"/>
                </a:lnTo>
                <a:lnTo>
                  <a:pt x="39087" y="23702"/>
                </a:lnTo>
                <a:lnTo>
                  <a:pt x="38853" y="24679"/>
                </a:lnTo>
                <a:lnTo>
                  <a:pt x="38579" y="25616"/>
                </a:lnTo>
                <a:lnTo>
                  <a:pt x="38267" y="26514"/>
                </a:lnTo>
                <a:lnTo>
                  <a:pt x="37915" y="27412"/>
                </a:lnTo>
                <a:lnTo>
                  <a:pt x="37525" y="28310"/>
                </a:lnTo>
                <a:lnTo>
                  <a:pt x="37095" y="29130"/>
                </a:lnTo>
                <a:lnTo>
                  <a:pt x="36627" y="29989"/>
                </a:lnTo>
                <a:lnTo>
                  <a:pt x="36119" y="30770"/>
                </a:lnTo>
                <a:lnTo>
                  <a:pt x="35573" y="31551"/>
                </a:lnTo>
                <a:lnTo>
                  <a:pt x="34987" y="32293"/>
                </a:lnTo>
                <a:lnTo>
                  <a:pt x="34362" y="32996"/>
                </a:lnTo>
                <a:lnTo>
                  <a:pt x="33698" y="33698"/>
                </a:lnTo>
                <a:lnTo>
                  <a:pt x="32995" y="34362"/>
                </a:lnTo>
                <a:lnTo>
                  <a:pt x="32293" y="34948"/>
                </a:lnTo>
                <a:lnTo>
                  <a:pt x="31551" y="35534"/>
                </a:lnTo>
                <a:lnTo>
                  <a:pt x="30770" y="36119"/>
                </a:lnTo>
                <a:lnTo>
                  <a:pt x="29989" y="36627"/>
                </a:lnTo>
                <a:lnTo>
                  <a:pt x="29130" y="37096"/>
                </a:lnTo>
                <a:lnTo>
                  <a:pt x="28310" y="37525"/>
                </a:lnTo>
                <a:lnTo>
                  <a:pt x="27412" y="37916"/>
                </a:lnTo>
                <a:lnTo>
                  <a:pt x="26514" y="38267"/>
                </a:lnTo>
                <a:lnTo>
                  <a:pt x="25615" y="38579"/>
                </a:lnTo>
                <a:lnTo>
                  <a:pt x="24678" y="38853"/>
                </a:lnTo>
                <a:lnTo>
                  <a:pt x="23702" y="39087"/>
                </a:lnTo>
                <a:lnTo>
                  <a:pt x="22765" y="39243"/>
                </a:lnTo>
                <a:lnTo>
                  <a:pt x="21750" y="39360"/>
                </a:lnTo>
                <a:lnTo>
                  <a:pt x="20774" y="39438"/>
                </a:lnTo>
                <a:lnTo>
                  <a:pt x="19758" y="39477"/>
                </a:lnTo>
                <a:lnTo>
                  <a:pt x="19758" y="39477"/>
                </a:lnTo>
                <a:lnTo>
                  <a:pt x="18743" y="39438"/>
                </a:lnTo>
                <a:lnTo>
                  <a:pt x="17728" y="39360"/>
                </a:lnTo>
                <a:lnTo>
                  <a:pt x="16752" y="39243"/>
                </a:lnTo>
                <a:lnTo>
                  <a:pt x="15776" y="39087"/>
                </a:lnTo>
                <a:lnTo>
                  <a:pt x="14799" y="38853"/>
                </a:lnTo>
                <a:lnTo>
                  <a:pt x="13862" y="38579"/>
                </a:lnTo>
                <a:lnTo>
                  <a:pt x="12964" y="38267"/>
                </a:lnTo>
                <a:lnTo>
                  <a:pt x="12066" y="37916"/>
                </a:lnTo>
                <a:lnTo>
                  <a:pt x="11168" y="37525"/>
                </a:lnTo>
                <a:lnTo>
                  <a:pt x="10348" y="37096"/>
                </a:lnTo>
                <a:lnTo>
                  <a:pt x="9489" y="36627"/>
                </a:lnTo>
                <a:lnTo>
                  <a:pt x="8708" y="36119"/>
                </a:lnTo>
                <a:lnTo>
                  <a:pt x="7927" y="35534"/>
                </a:lnTo>
                <a:lnTo>
                  <a:pt x="7185" y="34948"/>
                </a:lnTo>
                <a:lnTo>
                  <a:pt x="6482" y="34362"/>
                </a:lnTo>
                <a:lnTo>
                  <a:pt x="5779" y="33698"/>
                </a:lnTo>
                <a:lnTo>
                  <a:pt x="5116" y="32996"/>
                </a:lnTo>
                <a:lnTo>
                  <a:pt x="4530" y="32293"/>
                </a:lnTo>
                <a:lnTo>
                  <a:pt x="3905" y="31551"/>
                </a:lnTo>
                <a:lnTo>
                  <a:pt x="3358" y="30770"/>
                </a:lnTo>
                <a:lnTo>
                  <a:pt x="2851" y="29989"/>
                </a:lnTo>
                <a:lnTo>
                  <a:pt x="2382" y="29130"/>
                </a:lnTo>
                <a:lnTo>
                  <a:pt x="1953" y="28310"/>
                </a:lnTo>
                <a:lnTo>
                  <a:pt x="1562" y="27412"/>
                </a:lnTo>
                <a:lnTo>
                  <a:pt x="1211" y="26514"/>
                </a:lnTo>
                <a:lnTo>
                  <a:pt x="898" y="25616"/>
                </a:lnTo>
                <a:lnTo>
                  <a:pt x="625" y="24679"/>
                </a:lnTo>
                <a:lnTo>
                  <a:pt x="391" y="23702"/>
                </a:lnTo>
                <a:lnTo>
                  <a:pt x="235" y="22726"/>
                </a:lnTo>
                <a:lnTo>
                  <a:pt x="117" y="21750"/>
                </a:lnTo>
                <a:lnTo>
                  <a:pt x="39" y="20735"/>
                </a:lnTo>
                <a:lnTo>
                  <a:pt x="0" y="19720"/>
                </a:lnTo>
                <a:lnTo>
                  <a:pt x="0" y="19720"/>
                </a:lnTo>
                <a:lnTo>
                  <a:pt x="39" y="18704"/>
                </a:lnTo>
                <a:lnTo>
                  <a:pt x="117" y="17728"/>
                </a:lnTo>
                <a:lnTo>
                  <a:pt x="235" y="16713"/>
                </a:lnTo>
                <a:lnTo>
                  <a:pt x="391" y="15776"/>
                </a:lnTo>
                <a:lnTo>
                  <a:pt x="625" y="14800"/>
                </a:lnTo>
                <a:lnTo>
                  <a:pt x="898" y="13862"/>
                </a:lnTo>
                <a:lnTo>
                  <a:pt x="1211" y="12964"/>
                </a:lnTo>
                <a:lnTo>
                  <a:pt x="1562" y="12066"/>
                </a:lnTo>
                <a:lnTo>
                  <a:pt x="1953" y="11168"/>
                </a:lnTo>
                <a:lnTo>
                  <a:pt x="2382" y="10309"/>
                </a:lnTo>
                <a:lnTo>
                  <a:pt x="2851" y="9489"/>
                </a:lnTo>
                <a:lnTo>
                  <a:pt x="3358" y="8708"/>
                </a:lnTo>
                <a:lnTo>
                  <a:pt x="3905" y="7927"/>
                </a:lnTo>
                <a:lnTo>
                  <a:pt x="4530" y="7185"/>
                </a:lnTo>
                <a:lnTo>
                  <a:pt x="5116" y="6482"/>
                </a:lnTo>
                <a:lnTo>
                  <a:pt x="5779" y="5780"/>
                </a:lnTo>
                <a:lnTo>
                  <a:pt x="6482" y="5116"/>
                </a:lnTo>
                <a:lnTo>
                  <a:pt x="7185" y="4491"/>
                </a:lnTo>
                <a:lnTo>
                  <a:pt x="7927" y="3905"/>
                </a:lnTo>
                <a:lnTo>
                  <a:pt x="8708" y="3359"/>
                </a:lnTo>
                <a:lnTo>
                  <a:pt x="9489" y="2851"/>
                </a:lnTo>
                <a:lnTo>
                  <a:pt x="10348" y="2382"/>
                </a:lnTo>
                <a:lnTo>
                  <a:pt x="11168" y="1953"/>
                </a:lnTo>
                <a:lnTo>
                  <a:pt x="12066" y="1562"/>
                </a:lnTo>
                <a:lnTo>
                  <a:pt x="12964" y="1211"/>
                </a:lnTo>
                <a:lnTo>
                  <a:pt x="13862" y="899"/>
                </a:lnTo>
                <a:lnTo>
                  <a:pt x="14799" y="625"/>
                </a:lnTo>
                <a:lnTo>
                  <a:pt x="15776" y="391"/>
                </a:lnTo>
                <a:lnTo>
                  <a:pt x="16752" y="235"/>
                </a:lnTo>
                <a:lnTo>
                  <a:pt x="17728" y="118"/>
                </a:lnTo>
                <a:lnTo>
                  <a:pt x="18743" y="40"/>
                </a:lnTo>
                <a:lnTo>
                  <a:pt x="19758" y="1"/>
                </a:lnTo>
                <a:lnTo>
                  <a:pt x="19758" y="1"/>
                </a:lnTo>
                <a:lnTo>
                  <a:pt x="20774" y="40"/>
                </a:lnTo>
                <a:lnTo>
                  <a:pt x="21750" y="118"/>
                </a:lnTo>
                <a:lnTo>
                  <a:pt x="22765" y="235"/>
                </a:lnTo>
                <a:lnTo>
                  <a:pt x="23702" y="391"/>
                </a:lnTo>
                <a:lnTo>
                  <a:pt x="24678" y="625"/>
                </a:lnTo>
                <a:lnTo>
                  <a:pt x="25615" y="899"/>
                </a:lnTo>
                <a:lnTo>
                  <a:pt x="26514" y="1211"/>
                </a:lnTo>
                <a:lnTo>
                  <a:pt x="27412" y="1562"/>
                </a:lnTo>
                <a:lnTo>
                  <a:pt x="28310" y="1953"/>
                </a:lnTo>
                <a:lnTo>
                  <a:pt x="29130" y="2382"/>
                </a:lnTo>
                <a:lnTo>
                  <a:pt x="29989" y="2851"/>
                </a:lnTo>
                <a:lnTo>
                  <a:pt x="30770" y="3359"/>
                </a:lnTo>
                <a:lnTo>
                  <a:pt x="31551" y="3905"/>
                </a:lnTo>
                <a:lnTo>
                  <a:pt x="32293" y="4491"/>
                </a:lnTo>
                <a:lnTo>
                  <a:pt x="32995" y="5116"/>
                </a:lnTo>
                <a:lnTo>
                  <a:pt x="33698" y="5780"/>
                </a:lnTo>
                <a:lnTo>
                  <a:pt x="34362" y="6482"/>
                </a:lnTo>
                <a:lnTo>
                  <a:pt x="34987" y="7185"/>
                </a:lnTo>
                <a:lnTo>
                  <a:pt x="35573" y="7927"/>
                </a:lnTo>
                <a:lnTo>
                  <a:pt x="36119" y="8708"/>
                </a:lnTo>
                <a:lnTo>
                  <a:pt x="36627" y="9489"/>
                </a:lnTo>
                <a:lnTo>
                  <a:pt x="37095" y="10309"/>
                </a:lnTo>
                <a:lnTo>
                  <a:pt x="37525" y="11168"/>
                </a:lnTo>
                <a:lnTo>
                  <a:pt x="37915" y="12066"/>
                </a:lnTo>
                <a:lnTo>
                  <a:pt x="38267" y="12964"/>
                </a:lnTo>
                <a:lnTo>
                  <a:pt x="38579" y="13862"/>
                </a:lnTo>
                <a:lnTo>
                  <a:pt x="38853" y="14800"/>
                </a:lnTo>
                <a:lnTo>
                  <a:pt x="39087" y="15776"/>
                </a:lnTo>
                <a:lnTo>
                  <a:pt x="39243" y="16713"/>
                </a:lnTo>
                <a:lnTo>
                  <a:pt x="39360" y="17728"/>
                </a:lnTo>
                <a:lnTo>
                  <a:pt x="39438" y="18704"/>
                </a:lnTo>
                <a:lnTo>
                  <a:pt x="39477" y="19720"/>
                </a:lnTo>
                <a:lnTo>
                  <a:pt x="39477" y="19720"/>
                </a:lnTo>
                <a:close/>
              </a:path>
            </a:pathLst>
          </a:custGeom>
          <a:noFill/>
          <a:ln w="234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2310;p44"/>
          <p:cNvGrpSpPr/>
          <p:nvPr/>
        </p:nvGrpSpPr>
        <p:grpSpPr>
          <a:xfrm rot="5400000">
            <a:off x="7726295" y="3856189"/>
            <a:ext cx="1051274" cy="787312"/>
            <a:chOff x="3585475" y="1537675"/>
            <a:chExt cx="649175" cy="486175"/>
          </a:xfrm>
        </p:grpSpPr>
        <p:sp>
          <p:nvSpPr>
            <p:cNvPr id="2311" name="Google Shape;2311;p44"/>
            <p:cNvSpPr/>
            <p:nvPr/>
          </p:nvSpPr>
          <p:spPr>
            <a:xfrm>
              <a:off x="35854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35854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1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35854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1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1" y="1172"/>
                  </a:lnTo>
                  <a:lnTo>
                    <a:pt x="469" y="1211"/>
                  </a:lnTo>
                  <a:lnTo>
                    <a:pt x="703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1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1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03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35854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1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1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03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1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1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3739700" y="1992575"/>
              <a:ext cx="30300" cy="31275"/>
            </a:xfrm>
            <a:custGeom>
              <a:avLst/>
              <a:gdLst/>
              <a:ahLst/>
              <a:cxnLst/>
              <a:rect l="l" t="t" r="r" b="b"/>
              <a:pathLst>
                <a:path w="1212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739700" y="18412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739700" y="1688975"/>
              <a:ext cx="30300" cy="30300"/>
            </a:xfrm>
            <a:custGeom>
              <a:avLst/>
              <a:gdLst/>
              <a:ahLst/>
              <a:cxnLst/>
              <a:rect l="l" t="t" r="r" b="b"/>
              <a:pathLst>
                <a:path w="1212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2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2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3739700" y="1537675"/>
              <a:ext cx="30300" cy="30275"/>
            </a:xfrm>
            <a:custGeom>
              <a:avLst/>
              <a:gdLst/>
              <a:ahLst/>
              <a:cxnLst/>
              <a:rect l="l" t="t" r="r" b="b"/>
              <a:pathLst>
                <a:path w="1212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2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389492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389492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389492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20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20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389492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20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20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4049150" y="1992575"/>
              <a:ext cx="31275" cy="31275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79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5"/>
                  </a:lnTo>
                  <a:lnTo>
                    <a:pt x="40" y="742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625" y="1250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50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79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4049150" y="18412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6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42"/>
                  </a:lnTo>
                  <a:lnTo>
                    <a:pt x="79" y="820"/>
                  </a:lnTo>
                  <a:lnTo>
                    <a:pt x="196" y="101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6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4049150" y="1688975"/>
              <a:ext cx="31275" cy="30300"/>
            </a:xfrm>
            <a:custGeom>
              <a:avLst/>
              <a:gdLst/>
              <a:ahLst/>
              <a:cxnLst/>
              <a:rect l="l" t="t" r="r" b="b"/>
              <a:pathLst>
                <a:path w="1251" h="1212" extrusionOk="0">
                  <a:moveTo>
                    <a:pt x="625" y="1"/>
                  </a:moveTo>
                  <a:lnTo>
                    <a:pt x="508" y="40"/>
                  </a:lnTo>
                  <a:lnTo>
                    <a:pt x="391" y="40"/>
                  </a:lnTo>
                  <a:lnTo>
                    <a:pt x="196" y="196"/>
                  </a:lnTo>
                  <a:lnTo>
                    <a:pt x="79" y="391"/>
                  </a:lnTo>
                  <a:lnTo>
                    <a:pt x="40" y="508"/>
                  </a:lnTo>
                  <a:lnTo>
                    <a:pt x="1" y="626"/>
                  </a:lnTo>
                  <a:lnTo>
                    <a:pt x="40" y="743"/>
                  </a:lnTo>
                  <a:lnTo>
                    <a:pt x="79" y="860"/>
                  </a:lnTo>
                  <a:lnTo>
                    <a:pt x="196" y="1055"/>
                  </a:lnTo>
                  <a:lnTo>
                    <a:pt x="391" y="1172"/>
                  </a:lnTo>
                  <a:lnTo>
                    <a:pt x="508" y="1211"/>
                  </a:lnTo>
                  <a:lnTo>
                    <a:pt x="743" y="1211"/>
                  </a:lnTo>
                  <a:lnTo>
                    <a:pt x="860" y="1172"/>
                  </a:lnTo>
                  <a:lnTo>
                    <a:pt x="105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50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55" y="196"/>
                  </a:lnTo>
                  <a:lnTo>
                    <a:pt x="860" y="40"/>
                  </a:lnTo>
                  <a:lnTo>
                    <a:pt x="743" y="4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4049150" y="1537675"/>
              <a:ext cx="31275" cy="30275"/>
            </a:xfrm>
            <a:custGeom>
              <a:avLst/>
              <a:gdLst/>
              <a:ahLst/>
              <a:cxnLst/>
              <a:rect l="l" t="t" r="r" b="b"/>
              <a:pathLst>
                <a:path w="1251" h="1211" extrusionOk="0">
                  <a:moveTo>
                    <a:pt x="508" y="0"/>
                  </a:moveTo>
                  <a:lnTo>
                    <a:pt x="391" y="39"/>
                  </a:lnTo>
                  <a:lnTo>
                    <a:pt x="196" y="157"/>
                  </a:lnTo>
                  <a:lnTo>
                    <a:pt x="79" y="352"/>
                  </a:lnTo>
                  <a:lnTo>
                    <a:pt x="40" y="469"/>
                  </a:lnTo>
                  <a:lnTo>
                    <a:pt x="1" y="586"/>
                  </a:lnTo>
                  <a:lnTo>
                    <a:pt x="40" y="703"/>
                  </a:lnTo>
                  <a:lnTo>
                    <a:pt x="79" y="820"/>
                  </a:lnTo>
                  <a:lnTo>
                    <a:pt x="196" y="1016"/>
                  </a:lnTo>
                  <a:lnTo>
                    <a:pt x="391" y="1172"/>
                  </a:lnTo>
                  <a:lnTo>
                    <a:pt x="508" y="1172"/>
                  </a:lnTo>
                  <a:lnTo>
                    <a:pt x="625" y="1211"/>
                  </a:lnTo>
                  <a:lnTo>
                    <a:pt x="743" y="1172"/>
                  </a:lnTo>
                  <a:lnTo>
                    <a:pt x="860" y="1172"/>
                  </a:lnTo>
                  <a:lnTo>
                    <a:pt x="105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50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55" y="157"/>
                  </a:lnTo>
                  <a:lnTo>
                    <a:pt x="860" y="3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4204375" y="1992575"/>
              <a:ext cx="30275" cy="31275"/>
            </a:xfrm>
            <a:custGeom>
              <a:avLst/>
              <a:gdLst/>
              <a:ahLst/>
              <a:cxnLst/>
              <a:rect l="l" t="t" r="r" b="b"/>
              <a:pathLst>
                <a:path w="1211" h="1251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79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5"/>
                  </a:lnTo>
                  <a:lnTo>
                    <a:pt x="0" y="742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586" y="1250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2"/>
                  </a:lnTo>
                  <a:lnTo>
                    <a:pt x="1211" y="625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79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4204375" y="1841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6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42"/>
                  </a:lnTo>
                  <a:lnTo>
                    <a:pt x="39" y="820"/>
                  </a:lnTo>
                  <a:lnTo>
                    <a:pt x="156" y="101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15"/>
                  </a:lnTo>
                  <a:lnTo>
                    <a:pt x="1172" y="820"/>
                  </a:lnTo>
                  <a:lnTo>
                    <a:pt x="1211" y="742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6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204375" y="1688975"/>
              <a:ext cx="30275" cy="30300"/>
            </a:xfrm>
            <a:custGeom>
              <a:avLst/>
              <a:gdLst/>
              <a:ahLst/>
              <a:cxnLst/>
              <a:rect l="l" t="t" r="r" b="b"/>
              <a:pathLst>
                <a:path w="1211" h="1212" extrusionOk="0">
                  <a:moveTo>
                    <a:pt x="586" y="1"/>
                  </a:moveTo>
                  <a:lnTo>
                    <a:pt x="469" y="40"/>
                  </a:lnTo>
                  <a:lnTo>
                    <a:pt x="352" y="40"/>
                  </a:lnTo>
                  <a:lnTo>
                    <a:pt x="156" y="196"/>
                  </a:lnTo>
                  <a:lnTo>
                    <a:pt x="39" y="391"/>
                  </a:lnTo>
                  <a:lnTo>
                    <a:pt x="0" y="508"/>
                  </a:lnTo>
                  <a:lnTo>
                    <a:pt x="0" y="626"/>
                  </a:lnTo>
                  <a:lnTo>
                    <a:pt x="0" y="743"/>
                  </a:lnTo>
                  <a:lnTo>
                    <a:pt x="39" y="860"/>
                  </a:lnTo>
                  <a:lnTo>
                    <a:pt x="156" y="1055"/>
                  </a:lnTo>
                  <a:lnTo>
                    <a:pt x="352" y="1172"/>
                  </a:lnTo>
                  <a:lnTo>
                    <a:pt x="469" y="1211"/>
                  </a:lnTo>
                  <a:lnTo>
                    <a:pt x="742" y="1211"/>
                  </a:lnTo>
                  <a:lnTo>
                    <a:pt x="859" y="1172"/>
                  </a:lnTo>
                  <a:lnTo>
                    <a:pt x="1015" y="1055"/>
                  </a:lnTo>
                  <a:lnTo>
                    <a:pt x="1172" y="860"/>
                  </a:lnTo>
                  <a:lnTo>
                    <a:pt x="1211" y="743"/>
                  </a:lnTo>
                  <a:lnTo>
                    <a:pt x="1211" y="626"/>
                  </a:lnTo>
                  <a:lnTo>
                    <a:pt x="1211" y="508"/>
                  </a:lnTo>
                  <a:lnTo>
                    <a:pt x="1172" y="391"/>
                  </a:lnTo>
                  <a:lnTo>
                    <a:pt x="1015" y="196"/>
                  </a:lnTo>
                  <a:lnTo>
                    <a:pt x="859" y="40"/>
                  </a:lnTo>
                  <a:lnTo>
                    <a:pt x="742" y="40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4"/>
            <p:cNvSpPr/>
            <p:nvPr/>
          </p:nvSpPr>
          <p:spPr>
            <a:xfrm>
              <a:off x="4204375" y="15376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469" y="0"/>
                  </a:moveTo>
                  <a:lnTo>
                    <a:pt x="352" y="39"/>
                  </a:lnTo>
                  <a:lnTo>
                    <a:pt x="156" y="157"/>
                  </a:lnTo>
                  <a:lnTo>
                    <a:pt x="39" y="352"/>
                  </a:lnTo>
                  <a:lnTo>
                    <a:pt x="0" y="469"/>
                  </a:lnTo>
                  <a:lnTo>
                    <a:pt x="0" y="586"/>
                  </a:lnTo>
                  <a:lnTo>
                    <a:pt x="0" y="703"/>
                  </a:lnTo>
                  <a:lnTo>
                    <a:pt x="39" y="820"/>
                  </a:lnTo>
                  <a:lnTo>
                    <a:pt x="156" y="1016"/>
                  </a:lnTo>
                  <a:lnTo>
                    <a:pt x="352" y="1172"/>
                  </a:lnTo>
                  <a:lnTo>
                    <a:pt x="469" y="1172"/>
                  </a:lnTo>
                  <a:lnTo>
                    <a:pt x="586" y="1211"/>
                  </a:lnTo>
                  <a:lnTo>
                    <a:pt x="742" y="1172"/>
                  </a:lnTo>
                  <a:lnTo>
                    <a:pt x="859" y="1172"/>
                  </a:lnTo>
                  <a:lnTo>
                    <a:pt x="1015" y="1016"/>
                  </a:lnTo>
                  <a:lnTo>
                    <a:pt x="1172" y="820"/>
                  </a:lnTo>
                  <a:lnTo>
                    <a:pt x="1211" y="703"/>
                  </a:lnTo>
                  <a:lnTo>
                    <a:pt x="1211" y="586"/>
                  </a:lnTo>
                  <a:lnTo>
                    <a:pt x="1211" y="469"/>
                  </a:lnTo>
                  <a:lnTo>
                    <a:pt x="1172" y="352"/>
                  </a:lnTo>
                  <a:lnTo>
                    <a:pt x="1015" y="157"/>
                  </a:lnTo>
                  <a:lnTo>
                    <a:pt x="859" y="39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E82074D-0C81-4EB5-B2E3-7D872A3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85" y="3933215"/>
            <a:ext cx="1543050" cy="11664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 smtClean="0"/>
              <a:t>04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15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10" y="0"/>
            <a:ext cx="7704000" cy="572700"/>
          </a:xfrm>
        </p:spPr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DISCUSS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343" y="3869038"/>
            <a:ext cx="1543050" cy="868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17440"/>
            <a:ext cx="8011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Introduction to 8051 Micro-Controllers, Architecture; Memory Organization; Special Function register; Port Operation; Memory Interfacing, I/O Interfacing; </a:t>
            </a:r>
            <a:r>
              <a:rPr lang="en-US" dirty="0" smtClean="0"/>
              <a:t>. 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61" y="1340660"/>
            <a:ext cx="7760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Programming 8051 resources, interrupts; Programmer’s model of 8051; Operand types, Operand addressing; Data transfer instructions, Arithmetic instructions,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661" y="1863880"/>
            <a:ext cx="77609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IN" dirty="0"/>
              <a:t>Logic instructions, Control transfer instructions; Programming. 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5886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D341C-2B2C-40C4-AEF2-D03D80EC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589" y="3816284"/>
            <a:ext cx="1543050" cy="868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600"/>
            <a:ext cx="7623542" cy="26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89622"/>
      </p:ext>
    </p:extLst>
  </p:cSld>
  <p:clrMapOvr>
    <a:masterClrMapping/>
  </p:clrMapOvr>
</p:sld>
</file>

<file path=ppt/theme/theme1.xml><?xml version="1.0" encoding="utf-8"?>
<a:theme xmlns:a="http://schemas.openxmlformats.org/drawingml/2006/main" name="Mathematics Subject for Middle School - 6th Grade: Algebra by Slidesgo">
  <a:themeElements>
    <a:clrScheme name="Simple Light">
      <a:dk1>
        <a:srgbClr val="191919"/>
      </a:dk1>
      <a:lt1>
        <a:srgbClr val="07246E"/>
      </a:lt1>
      <a:dk2>
        <a:srgbClr val="0F327F"/>
      </a:dk2>
      <a:lt2>
        <a:srgbClr val="FF3141"/>
      </a:lt2>
      <a:accent1>
        <a:srgbClr val="FFB400"/>
      </a:accent1>
      <a:accent2>
        <a:srgbClr val="00B6FF"/>
      </a:accent2>
      <a:accent3>
        <a:srgbClr val="EDEDED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3520</TotalTime>
  <Words>2976</Words>
  <Application>Microsoft Office PowerPoint</Application>
  <PresentationFormat>On-screen Show (16:9)</PresentationFormat>
  <Paragraphs>348</Paragraphs>
  <Slides>135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3" baseType="lpstr">
      <vt:lpstr>Algerian</vt:lpstr>
      <vt:lpstr>arial</vt:lpstr>
      <vt:lpstr>arial</vt:lpstr>
      <vt:lpstr>Karla Regular</vt:lpstr>
      <vt:lpstr>Nunito</vt:lpstr>
      <vt:lpstr>Open Sans</vt:lpstr>
      <vt:lpstr>Times New Roman</vt:lpstr>
      <vt:lpstr>Mathematics Subject for Middle School - 6th Grade: Algebra by Slidesgo</vt:lpstr>
      <vt:lpstr>PowerPoint Presentation</vt:lpstr>
      <vt:lpstr>03</vt:lpstr>
      <vt:lpstr>Introduction to 8 bit and 16 bit Microprocessors-H/W architecture</vt:lpstr>
      <vt:lpstr>TO DISCUSS</vt:lpstr>
      <vt:lpstr>MICROPROCESSOR</vt:lpstr>
      <vt:lpstr>PowerPoint Presentation</vt:lpstr>
      <vt:lpstr>PowerPoint Presentation</vt:lpstr>
      <vt:lpstr>PowerPoint Presentation</vt:lpstr>
      <vt:lpstr>\</vt:lpstr>
      <vt:lpstr>PowerPoint Presentation</vt:lpstr>
      <vt:lpstr>PowerPoint Presentation</vt:lpstr>
      <vt:lpstr>PowerPoint Presentation</vt:lpstr>
      <vt:lpstr>TYPES OF BUSES</vt:lpstr>
      <vt:lpstr>TRISTATE BUS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8086 PIN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 QUESTION WITH ANSWER</vt:lpstr>
      <vt:lpstr>3.A microprocessor is a chip integrating all the  functions of a CPU of a computer.</vt:lpstr>
      <vt:lpstr>PowerPoint Presentation</vt:lpstr>
      <vt:lpstr>PowerPoint Presentation</vt:lpstr>
      <vt:lpstr>16-bit microprocessor instruction set and assembly language programming</vt:lpstr>
      <vt:lpstr>TO DISCUSS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SHORT QUESTION WITH ANSWER </vt:lpstr>
      <vt:lpstr>PowerPoint Presentation</vt:lpstr>
      <vt:lpstr>PowerPoint Presentation</vt:lpstr>
      <vt:lpstr>PowerPoint Presentation</vt:lpstr>
      <vt:lpstr>Microprocessor peripheral interfacing.</vt:lpstr>
      <vt:lpstr>TO DISCUSS</vt:lpstr>
      <vt:lpstr>BASIC INTERFACING CONCEPT</vt:lpstr>
      <vt:lpstr>INTERFACING IN MEMORY MAPPED I/O</vt:lpstr>
      <vt:lpstr>MEMORY MAPPED I/O</vt:lpstr>
      <vt:lpstr>PowerPoint Presentation</vt:lpstr>
      <vt:lpstr>I/O MAPPED I/O</vt:lpstr>
      <vt:lpstr>INTERFACING IN I/O MAPPED I/O</vt:lpstr>
      <vt:lpstr>8255 PPI</vt:lpstr>
      <vt:lpstr>BLOCK DIAGRAM OF 8255 PPI</vt:lpstr>
      <vt:lpstr>FUNCTION OF BLOCKS</vt:lpstr>
      <vt:lpstr>8255 PIN DIAGRAM</vt:lpstr>
      <vt:lpstr>PIN DESCRIPTION</vt:lpstr>
      <vt:lpstr>PowerPoint Presentation</vt:lpstr>
      <vt:lpstr>PowerPoint Presentation</vt:lpstr>
      <vt:lpstr>OPERATING MODES OF 8255</vt:lpstr>
      <vt:lpstr>MODE 0</vt:lpstr>
      <vt:lpstr>MODE 2</vt:lpstr>
      <vt:lpstr>SAMPLE &amp; HOLD CIRCUIT &amp; MULTIPLEXER</vt:lpstr>
      <vt:lpstr>MUX PLACED BEFORE SAMPLE &amp; HOLD</vt:lpstr>
      <vt:lpstr>MUX PLACED AFTER SAMPLE  &amp;HOLD</vt:lpstr>
      <vt:lpstr>INTRODUCTION OF 8279</vt:lpstr>
      <vt:lpstr>PIN CONFIGURATION OF 8279</vt:lpstr>
      <vt:lpstr>PowerPoint Presentation</vt:lpstr>
      <vt:lpstr>PowerPoint Presentation</vt:lpstr>
      <vt:lpstr>BLOCK DIAGRAM OF 8279</vt:lpstr>
      <vt:lpstr>PowerPoint Presentation</vt:lpstr>
      <vt:lpstr>PowerPoint Presentation</vt:lpstr>
      <vt:lpstr>PowerPoint Presentation</vt:lpstr>
      <vt:lpstr>PowerPoint Presentation</vt:lpstr>
      <vt:lpstr>SHORT QUESTION WITH ANSWER</vt:lpstr>
      <vt:lpstr>PowerPoint Presentation</vt:lpstr>
      <vt:lpstr>PowerPoint Presentation</vt:lpstr>
      <vt:lpstr>PowerPoint Presentation</vt:lpstr>
      <vt:lpstr>8-bit microcontroller- H/W architecture instruction set and programming.</vt:lpstr>
      <vt:lpstr>TO DISCUSS</vt:lpstr>
      <vt:lpstr>MICROCONTROLLER</vt:lpstr>
      <vt:lpstr>8051 MICROCONTROLLER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 QUESTION WITH ANSWER</vt:lpstr>
      <vt:lpstr>PowerPoint Presentation</vt:lpstr>
      <vt:lpstr>PowerPoint Presentation</vt:lpstr>
      <vt:lpstr>Maximum mode system configuration.</vt:lpstr>
      <vt:lpstr>TO DISCUSS</vt:lpstr>
      <vt:lpstr>80386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 QUESTION WITH ANSWER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-      TOPIC -</dc:title>
  <dc:creator>P K Sahu</dc:creator>
  <cp:lastModifiedBy>ASUS</cp:lastModifiedBy>
  <cp:revision>364</cp:revision>
  <dcterms:modified xsi:type="dcterms:W3CDTF">2021-07-05T08:18:07Z</dcterms:modified>
</cp:coreProperties>
</file>